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43891200" cy="32918400"/>
  <p:notesSz cx="6881813" cy="9296400"/>
  <p:defaultTextStyle>
    <a:defPPr>
      <a:defRPr lang="en-US"/>
    </a:defPPr>
    <a:lvl1pPr marL="0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389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777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167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556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1944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333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0723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111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FF4"/>
    <a:srgbClr val="0000FF"/>
    <a:srgbClr val="BFEEFD"/>
    <a:srgbClr val="500000"/>
    <a:srgbClr val="9FFFFF"/>
    <a:srgbClr val="960000"/>
    <a:srgbClr val="FFFF66"/>
    <a:srgbClr val="67FF57"/>
    <a:srgbClr val="2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7" autoAdjust="0"/>
    <p:restoredTop sz="96830" autoAdjust="0"/>
  </p:normalViewPr>
  <p:slideViewPr>
    <p:cSldViewPr>
      <p:cViewPr>
        <p:scale>
          <a:sx n="25" d="100"/>
          <a:sy n="25" d="100"/>
        </p:scale>
        <p:origin x="-192" y="-54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7A4240C-AF0D-417D-81E9-0E412DC16EE4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7F883FE-866E-4718-9E8F-DB14D92E3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1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83FE-866E-4718-9E8F-DB14D92E32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2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7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1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6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0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5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389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8777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167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4pPr>
            <a:lvl5pPr marL="8777556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5pPr>
            <a:lvl6pPr marL="10971944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6pPr>
            <a:lvl7pPr marL="13166333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7pPr>
            <a:lvl8pPr marL="15360723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8pPr>
            <a:lvl9pPr marL="17555111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89" indent="0">
              <a:buNone/>
              <a:defRPr sz="9600" b="1"/>
            </a:lvl2pPr>
            <a:lvl3pPr marL="4388777" indent="0">
              <a:buNone/>
              <a:defRPr sz="8600" b="1"/>
            </a:lvl3pPr>
            <a:lvl4pPr marL="6583167" indent="0">
              <a:buNone/>
              <a:defRPr sz="7700" b="1"/>
            </a:lvl4pPr>
            <a:lvl5pPr marL="8777556" indent="0">
              <a:buNone/>
              <a:defRPr sz="7700" b="1"/>
            </a:lvl5pPr>
            <a:lvl6pPr marL="10971944" indent="0">
              <a:buNone/>
              <a:defRPr sz="7700" b="1"/>
            </a:lvl6pPr>
            <a:lvl7pPr marL="13166333" indent="0">
              <a:buNone/>
              <a:defRPr sz="7700" b="1"/>
            </a:lvl7pPr>
            <a:lvl8pPr marL="15360723" indent="0">
              <a:buNone/>
              <a:defRPr sz="7700" b="1"/>
            </a:lvl8pPr>
            <a:lvl9pPr marL="17555111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3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89" indent="0">
              <a:buNone/>
              <a:defRPr sz="9600" b="1"/>
            </a:lvl2pPr>
            <a:lvl3pPr marL="4388777" indent="0">
              <a:buNone/>
              <a:defRPr sz="8600" b="1"/>
            </a:lvl3pPr>
            <a:lvl4pPr marL="6583167" indent="0">
              <a:buNone/>
              <a:defRPr sz="7700" b="1"/>
            </a:lvl4pPr>
            <a:lvl5pPr marL="8777556" indent="0">
              <a:buNone/>
              <a:defRPr sz="7700" b="1"/>
            </a:lvl5pPr>
            <a:lvl6pPr marL="10971944" indent="0">
              <a:buNone/>
              <a:defRPr sz="7700" b="1"/>
            </a:lvl6pPr>
            <a:lvl7pPr marL="13166333" indent="0">
              <a:buNone/>
              <a:defRPr sz="7700" b="1"/>
            </a:lvl7pPr>
            <a:lvl8pPr marL="15360723" indent="0">
              <a:buNone/>
              <a:defRPr sz="7700" b="1"/>
            </a:lvl8pPr>
            <a:lvl9pPr marL="17555111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3" cy="22517102"/>
          </a:xfrm>
        </p:spPr>
        <p:txBody>
          <a:bodyPr/>
          <a:lstStyle>
            <a:lvl1pPr marL="0" indent="0">
              <a:buNone/>
              <a:defRPr sz="6800"/>
            </a:lvl1pPr>
            <a:lvl2pPr marL="2194389" indent="0">
              <a:buNone/>
              <a:defRPr sz="5700"/>
            </a:lvl2pPr>
            <a:lvl3pPr marL="4388777" indent="0">
              <a:buNone/>
              <a:defRPr sz="4800"/>
            </a:lvl3pPr>
            <a:lvl4pPr marL="6583167" indent="0">
              <a:buNone/>
              <a:defRPr sz="4300"/>
            </a:lvl4pPr>
            <a:lvl5pPr marL="8777556" indent="0">
              <a:buNone/>
              <a:defRPr sz="4300"/>
            </a:lvl5pPr>
            <a:lvl6pPr marL="10971944" indent="0">
              <a:buNone/>
              <a:defRPr sz="4300"/>
            </a:lvl6pPr>
            <a:lvl7pPr marL="13166333" indent="0">
              <a:buNone/>
              <a:defRPr sz="4300"/>
            </a:lvl7pPr>
            <a:lvl8pPr marL="15360723" indent="0">
              <a:buNone/>
              <a:defRPr sz="4300"/>
            </a:lvl8pPr>
            <a:lvl9pPr marL="1755511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389" indent="0">
              <a:buNone/>
              <a:defRPr sz="13400"/>
            </a:lvl2pPr>
            <a:lvl3pPr marL="4388777" indent="0">
              <a:buNone/>
              <a:defRPr sz="11500"/>
            </a:lvl3pPr>
            <a:lvl4pPr marL="6583167" indent="0">
              <a:buNone/>
              <a:defRPr sz="9600"/>
            </a:lvl4pPr>
            <a:lvl5pPr marL="8777556" indent="0">
              <a:buNone/>
              <a:defRPr sz="9600"/>
            </a:lvl5pPr>
            <a:lvl6pPr marL="10971944" indent="0">
              <a:buNone/>
              <a:defRPr sz="9600"/>
            </a:lvl6pPr>
            <a:lvl7pPr marL="13166333" indent="0">
              <a:buNone/>
              <a:defRPr sz="9600"/>
            </a:lvl7pPr>
            <a:lvl8pPr marL="15360723" indent="0">
              <a:buNone/>
              <a:defRPr sz="9600"/>
            </a:lvl8pPr>
            <a:lvl9pPr marL="17555111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2"/>
            <a:ext cx="26334720" cy="3863338"/>
          </a:xfrm>
        </p:spPr>
        <p:txBody>
          <a:bodyPr/>
          <a:lstStyle>
            <a:lvl1pPr marL="0" indent="0">
              <a:buNone/>
              <a:defRPr sz="6800"/>
            </a:lvl1pPr>
            <a:lvl2pPr marL="2194389" indent="0">
              <a:buNone/>
              <a:defRPr sz="5700"/>
            </a:lvl2pPr>
            <a:lvl3pPr marL="4388777" indent="0">
              <a:buNone/>
              <a:defRPr sz="4800"/>
            </a:lvl3pPr>
            <a:lvl4pPr marL="6583167" indent="0">
              <a:buNone/>
              <a:defRPr sz="4300"/>
            </a:lvl4pPr>
            <a:lvl5pPr marL="8777556" indent="0">
              <a:buNone/>
              <a:defRPr sz="4300"/>
            </a:lvl5pPr>
            <a:lvl6pPr marL="10971944" indent="0">
              <a:buNone/>
              <a:defRPr sz="4300"/>
            </a:lvl6pPr>
            <a:lvl7pPr marL="13166333" indent="0">
              <a:buNone/>
              <a:defRPr sz="4300"/>
            </a:lvl7pPr>
            <a:lvl8pPr marL="15360723" indent="0">
              <a:buNone/>
              <a:defRPr sz="4300"/>
            </a:lvl8pPr>
            <a:lvl9pPr marL="1755511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877" tIns="219439" rIns="438877" bIns="21943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877" tIns="219439" rIns="438877" bIns="21943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489F7-67C8-4D98-8AD7-B2D2381D5DF9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8777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791" indent="-1645791" algn="l" defTabSz="4388777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882" indent="-1371493" algn="l" defTabSz="4388777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973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61" indent="-1097194" algn="l" defTabSz="4388777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750" indent="-1097194" algn="l" defTabSz="4388777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138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528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7917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305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389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777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167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556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1944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333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0723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111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Down Arrow 128"/>
          <p:cNvSpPr/>
          <p:nvPr/>
        </p:nvSpPr>
        <p:spPr>
          <a:xfrm rot="677515">
            <a:off x="19253645" y="4459404"/>
            <a:ext cx="4267200" cy="25729593"/>
          </a:xfrm>
          <a:prstGeom prst="downArrow">
            <a:avLst/>
          </a:prstGeom>
          <a:solidFill>
            <a:schemeClr val="accent1">
              <a:lumMod val="40000"/>
              <a:lumOff val="60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1564600" y="7665026"/>
            <a:ext cx="3365545" cy="183369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Object-Oriented Programming &amp; Data Abstraction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1144794" y="13030200"/>
            <a:ext cx="3391606" cy="20574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Data Structures &amp; Algorithms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17584893" y="10972800"/>
            <a:ext cx="2912907" cy="1600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Foundations of Computer Science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543800" y="8279524"/>
            <a:ext cx="2514600" cy="12192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Calculus I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7467600" y="11708524"/>
            <a:ext cx="2514600" cy="12192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Calculus II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22333469" y="17580205"/>
            <a:ext cx="2507731" cy="146979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Programming Languages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31927800" y="8279524"/>
            <a:ext cx="2708034" cy="1219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Computer </a:t>
            </a:r>
          </a:p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Organization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7983379" y="19065240"/>
            <a:ext cx="3065621" cy="135636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Prob. &amp; Stat for CS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21" name="Straight Arrow Connector 41"/>
          <p:cNvCxnSpPr>
            <a:stCxn id="4" idx="4"/>
            <a:endCxn id="5" idx="0"/>
          </p:cNvCxnSpPr>
          <p:nvPr/>
        </p:nvCxnSpPr>
        <p:spPr>
          <a:xfrm flipH="1">
            <a:off x="23247373" y="5333190"/>
            <a:ext cx="122138" cy="2331836"/>
          </a:xfrm>
          <a:prstGeom prst="straightConnector1">
            <a:avLst/>
          </a:prstGeom>
          <a:ln w="762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41"/>
          <p:cNvCxnSpPr>
            <a:stCxn id="5" idx="4"/>
            <a:endCxn id="10" idx="0"/>
          </p:cNvCxnSpPr>
          <p:nvPr/>
        </p:nvCxnSpPr>
        <p:spPr>
          <a:xfrm flipH="1">
            <a:off x="22840597" y="9498723"/>
            <a:ext cx="406776" cy="3531477"/>
          </a:xfrm>
          <a:prstGeom prst="straightConnector1">
            <a:avLst/>
          </a:prstGeom>
          <a:ln w="762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41"/>
          <p:cNvCxnSpPr>
            <a:stCxn id="14" idx="6"/>
            <a:endCxn id="10" idx="0"/>
          </p:cNvCxnSpPr>
          <p:nvPr/>
        </p:nvCxnSpPr>
        <p:spPr>
          <a:xfrm>
            <a:off x="14782800" y="4724400"/>
            <a:ext cx="8057797" cy="83058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Arrow Connector 41"/>
          <p:cNvCxnSpPr>
            <a:stCxn id="22" idx="4"/>
            <a:endCxn id="32" idx="0"/>
          </p:cNvCxnSpPr>
          <p:nvPr/>
        </p:nvCxnSpPr>
        <p:spPr>
          <a:xfrm flipH="1">
            <a:off x="8724900" y="9498724"/>
            <a:ext cx="76200" cy="22098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Arrow Connector 41"/>
          <p:cNvCxnSpPr>
            <a:stCxn id="14" idx="6"/>
            <a:endCxn id="39" idx="1"/>
          </p:cNvCxnSpPr>
          <p:nvPr/>
        </p:nvCxnSpPr>
        <p:spPr>
          <a:xfrm>
            <a:off x="14782800" y="4724400"/>
            <a:ext cx="17541582" cy="3733672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Arrow Connector 41"/>
          <p:cNvCxnSpPr>
            <a:endCxn id="39" idx="0"/>
          </p:cNvCxnSpPr>
          <p:nvPr/>
        </p:nvCxnSpPr>
        <p:spPr>
          <a:xfrm>
            <a:off x="24687339" y="4965080"/>
            <a:ext cx="8594478" cy="331444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>
            <a:spLocks noChangeAspect="1"/>
          </p:cNvSpPr>
          <p:nvPr/>
        </p:nvSpPr>
        <p:spPr>
          <a:xfrm>
            <a:off x="18295619" y="23256240"/>
            <a:ext cx="3268981" cy="158496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Design &amp; Analysis of Algorithms</a:t>
            </a:r>
            <a:endParaRPr lang="en-US" sz="3200" b="1" dirty="0">
              <a:solidFill>
                <a:srgbClr val="0000FF"/>
              </a:solidFill>
            </a:endParaRPr>
          </a:p>
        </p:txBody>
      </p:sp>
      <p:cxnSp>
        <p:nvCxnSpPr>
          <p:cNvPr id="70" name="Straight Arrow Connector 41"/>
          <p:cNvCxnSpPr>
            <a:stCxn id="32" idx="3"/>
            <a:endCxn id="48" idx="7"/>
          </p:cNvCxnSpPr>
          <p:nvPr/>
        </p:nvCxnSpPr>
        <p:spPr>
          <a:xfrm flipH="1">
            <a:off x="4813345" y="12749176"/>
            <a:ext cx="3022510" cy="4040972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41"/>
          <p:cNvCxnSpPr>
            <a:stCxn id="14" idx="2"/>
            <a:endCxn id="48" idx="0"/>
          </p:cNvCxnSpPr>
          <p:nvPr/>
        </p:nvCxnSpPr>
        <p:spPr>
          <a:xfrm rot="10800000" flipV="1">
            <a:off x="3924300" y="4724400"/>
            <a:ext cx="8343900" cy="11887200"/>
          </a:xfrm>
          <a:prstGeom prst="curvedConnector2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41"/>
          <p:cNvCxnSpPr>
            <a:stCxn id="14" idx="5"/>
            <a:endCxn id="46" idx="1"/>
          </p:cNvCxnSpPr>
          <p:nvPr/>
        </p:nvCxnSpPr>
        <p:spPr>
          <a:xfrm>
            <a:off x="14414545" y="5155452"/>
            <a:ext cx="3596933" cy="6051692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41"/>
          <p:cNvCxnSpPr>
            <a:endCxn id="31" idx="0"/>
          </p:cNvCxnSpPr>
          <p:nvPr/>
        </p:nvCxnSpPr>
        <p:spPr>
          <a:xfrm>
            <a:off x="23457151" y="15122801"/>
            <a:ext cx="130184" cy="245740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41"/>
          <p:cNvCxnSpPr>
            <a:stCxn id="39" idx="3"/>
            <a:endCxn id="31" idx="7"/>
          </p:cNvCxnSpPr>
          <p:nvPr/>
        </p:nvCxnSpPr>
        <p:spPr>
          <a:xfrm flipH="1">
            <a:off x="24473951" y="9320176"/>
            <a:ext cx="7850431" cy="84752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41"/>
          <p:cNvCxnSpPr>
            <a:stCxn id="32" idx="4"/>
            <a:endCxn id="62" idx="0"/>
          </p:cNvCxnSpPr>
          <p:nvPr/>
        </p:nvCxnSpPr>
        <p:spPr>
          <a:xfrm>
            <a:off x="8724900" y="12927724"/>
            <a:ext cx="791290" cy="6137516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41"/>
          <p:cNvCxnSpPr>
            <a:stCxn id="14" idx="3"/>
          </p:cNvCxnSpPr>
          <p:nvPr/>
        </p:nvCxnSpPr>
        <p:spPr>
          <a:xfrm flipH="1">
            <a:off x="9943489" y="5155452"/>
            <a:ext cx="2692966" cy="1389454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41"/>
          <p:cNvCxnSpPr>
            <a:stCxn id="10" idx="5"/>
            <a:endCxn id="59" idx="0"/>
          </p:cNvCxnSpPr>
          <p:nvPr/>
        </p:nvCxnSpPr>
        <p:spPr>
          <a:xfrm>
            <a:off x="24039711" y="14786301"/>
            <a:ext cx="3080184" cy="1065213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41"/>
          <p:cNvCxnSpPr>
            <a:stCxn id="4" idx="2"/>
            <a:endCxn id="62" idx="7"/>
          </p:cNvCxnSpPr>
          <p:nvPr/>
        </p:nvCxnSpPr>
        <p:spPr>
          <a:xfrm flipH="1">
            <a:off x="10600050" y="4457328"/>
            <a:ext cx="11345550" cy="1480654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/>
          <p:cNvSpPr/>
          <p:nvPr/>
        </p:nvSpPr>
        <p:spPr>
          <a:xfrm>
            <a:off x="40233600" y="11098924"/>
            <a:ext cx="2971800" cy="159040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Computer Lab Techniques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28114703" y="23067601"/>
            <a:ext cx="2168843" cy="1051560"/>
          </a:xfrm>
          <a:prstGeom prst="ellipse">
            <a:avLst/>
          </a:prstGeom>
          <a:solidFill>
            <a:srgbClr val="FDBFF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College Comp. II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22" name="Straight Arrow Connector 41"/>
          <p:cNvCxnSpPr>
            <a:stCxn id="120" idx="4"/>
          </p:cNvCxnSpPr>
          <p:nvPr/>
        </p:nvCxnSpPr>
        <p:spPr>
          <a:xfrm flipH="1">
            <a:off x="28114703" y="24119161"/>
            <a:ext cx="1084422" cy="137319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>
          <a:xfrm>
            <a:off x="29616357" y="24200323"/>
            <a:ext cx="2168843" cy="1051560"/>
          </a:xfrm>
          <a:prstGeom prst="ellipse">
            <a:avLst/>
          </a:prstGeom>
          <a:solidFill>
            <a:srgbClr val="FDBFF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Public Speaking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26" name="Straight Arrow Connector 41"/>
          <p:cNvCxnSpPr>
            <a:stCxn id="125" idx="3"/>
            <a:endCxn id="59" idx="7"/>
          </p:cNvCxnSpPr>
          <p:nvPr/>
        </p:nvCxnSpPr>
        <p:spPr>
          <a:xfrm flipH="1">
            <a:off x="28030716" y="25097886"/>
            <a:ext cx="1903261" cy="52347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>
          <a:xfrm>
            <a:off x="24027466" y="23586560"/>
            <a:ext cx="2514600" cy="1219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</a:rPr>
              <a:t>Computers and Society</a:t>
            </a: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41421939" y="16984612"/>
            <a:ext cx="1935861" cy="1048512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Web Program.</a:t>
            </a: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137" name="Straight Arrow Connector 41"/>
          <p:cNvCxnSpPr>
            <a:endCxn id="136" idx="0"/>
          </p:cNvCxnSpPr>
          <p:nvPr/>
        </p:nvCxnSpPr>
        <p:spPr>
          <a:xfrm>
            <a:off x="42389870" y="12689331"/>
            <a:ext cx="0" cy="429528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41"/>
          <p:cNvCxnSpPr>
            <a:stCxn id="39" idx="6"/>
            <a:endCxn id="165" idx="0"/>
          </p:cNvCxnSpPr>
          <p:nvPr/>
        </p:nvCxnSpPr>
        <p:spPr>
          <a:xfrm>
            <a:off x="34635834" y="8889124"/>
            <a:ext cx="5240264" cy="7924800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41"/>
          <p:cNvCxnSpPr>
            <a:stCxn id="10" idx="6"/>
            <a:endCxn id="165" idx="1"/>
          </p:cNvCxnSpPr>
          <p:nvPr/>
        </p:nvCxnSpPr>
        <p:spPr>
          <a:xfrm>
            <a:off x="24536400" y="14058900"/>
            <a:ext cx="14601971" cy="2933572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Oval 191"/>
          <p:cNvSpPr/>
          <p:nvPr/>
        </p:nvSpPr>
        <p:spPr>
          <a:xfrm>
            <a:off x="36608754" y="16920804"/>
            <a:ext cx="2016831" cy="1219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</a:rPr>
              <a:t>Digital Computer Laboratory</a:t>
            </a:r>
            <a:endParaRPr lang="en-US" sz="2000" b="1" dirty="0">
              <a:solidFill>
                <a:srgbClr val="0000FF"/>
              </a:solidFill>
            </a:endParaRPr>
          </a:p>
        </p:txBody>
      </p:sp>
      <p:cxnSp>
        <p:nvCxnSpPr>
          <p:cNvPr id="193" name="Straight Arrow Connector 41"/>
          <p:cNvCxnSpPr>
            <a:stCxn id="39" idx="5"/>
            <a:endCxn id="192" idx="0"/>
          </p:cNvCxnSpPr>
          <p:nvPr/>
        </p:nvCxnSpPr>
        <p:spPr>
          <a:xfrm>
            <a:off x="34239252" y="9320176"/>
            <a:ext cx="3377918" cy="760062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Oval 195"/>
          <p:cNvSpPr/>
          <p:nvPr/>
        </p:nvSpPr>
        <p:spPr>
          <a:xfrm>
            <a:off x="34282185" y="16928443"/>
            <a:ext cx="2046928" cy="1219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</a:rPr>
              <a:t>Principles of Digital Computing</a:t>
            </a:r>
            <a:endParaRPr lang="en-US" sz="2000" b="1" dirty="0">
              <a:solidFill>
                <a:srgbClr val="0000FF"/>
              </a:solidFill>
            </a:endParaRPr>
          </a:p>
        </p:txBody>
      </p:sp>
      <p:cxnSp>
        <p:nvCxnSpPr>
          <p:cNvPr id="197" name="Straight Arrow Connector 41"/>
          <p:cNvCxnSpPr>
            <a:stCxn id="192" idx="2"/>
            <a:endCxn id="196" idx="6"/>
          </p:cNvCxnSpPr>
          <p:nvPr/>
        </p:nvCxnSpPr>
        <p:spPr>
          <a:xfrm flipH="1">
            <a:off x="36329113" y="17530404"/>
            <a:ext cx="279641" cy="7639"/>
          </a:xfrm>
          <a:prstGeom prst="straightConnector1">
            <a:avLst/>
          </a:prstGeom>
          <a:ln w="38100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Oval 200"/>
          <p:cNvSpPr>
            <a:spLocks noChangeAspect="1"/>
          </p:cNvSpPr>
          <p:nvPr/>
        </p:nvSpPr>
        <p:spPr>
          <a:xfrm>
            <a:off x="31927800" y="25506706"/>
            <a:ext cx="2294573" cy="111252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Software Engineering Lab</a:t>
            </a:r>
          </a:p>
        </p:txBody>
      </p:sp>
      <p:cxnSp>
        <p:nvCxnSpPr>
          <p:cNvPr id="202" name="Straight Arrow Connector 41"/>
          <p:cNvCxnSpPr>
            <a:stCxn id="59" idx="6"/>
            <a:endCxn id="201" idx="2"/>
          </p:cNvCxnSpPr>
          <p:nvPr/>
        </p:nvCxnSpPr>
        <p:spPr>
          <a:xfrm>
            <a:off x="28407990" y="26062966"/>
            <a:ext cx="351981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triangl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Oval 215"/>
          <p:cNvSpPr>
            <a:spLocks noChangeAspect="1"/>
          </p:cNvSpPr>
          <p:nvPr/>
        </p:nvSpPr>
        <p:spPr>
          <a:xfrm>
            <a:off x="33517398" y="20813471"/>
            <a:ext cx="2243500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</a:rPr>
              <a:t>Distributed</a:t>
            </a:r>
            <a:r>
              <a:rPr lang="en-US" sz="2800" b="1" dirty="0" smtClean="0">
                <a:solidFill>
                  <a:schemeClr val="bg1"/>
                </a:solidFill>
              </a:rPr>
              <a:t> Systems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32" name="Oval 231"/>
          <p:cNvSpPr>
            <a:spLocks/>
          </p:cNvSpPr>
          <p:nvPr/>
        </p:nvSpPr>
        <p:spPr>
          <a:xfrm>
            <a:off x="12725400" y="16840200"/>
            <a:ext cx="2268996" cy="1175239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Theory Of Computing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236" name="Straight Arrow Connector 41"/>
          <p:cNvCxnSpPr>
            <a:stCxn id="32" idx="5"/>
            <a:endCxn id="232" idx="1"/>
          </p:cNvCxnSpPr>
          <p:nvPr/>
        </p:nvCxnSpPr>
        <p:spPr>
          <a:xfrm>
            <a:off x="9613945" y="12749176"/>
            <a:ext cx="3443742" cy="4263134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41"/>
          <p:cNvCxnSpPr>
            <a:stCxn id="10" idx="2"/>
            <a:endCxn id="2409" idx="6"/>
          </p:cNvCxnSpPr>
          <p:nvPr/>
        </p:nvCxnSpPr>
        <p:spPr>
          <a:xfrm flipH="1">
            <a:off x="19735800" y="14058900"/>
            <a:ext cx="1408994" cy="38100"/>
          </a:xfrm>
          <a:prstGeom prst="straightConnector1">
            <a:avLst/>
          </a:prstGeom>
          <a:ln w="762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>
            <a:spLocks/>
          </p:cNvSpPr>
          <p:nvPr/>
        </p:nvSpPr>
        <p:spPr>
          <a:xfrm>
            <a:off x="14706600" y="15969761"/>
            <a:ext cx="2268996" cy="1175239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Artificial Intelligence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266" name="Straight Arrow Connector 41"/>
          <p:cNvCxnSpPr>
            <a:stCxn id="2409" idx="2"/>
            <a:endCxn id="258" idx="0"/>
          </p:cNvCxnSpPr>
          <p:nvPr/>
        </p:nvCxnSpPr>
        <p:spPr>
          <a:xfrm rot="10800000" flipV="1">
            <a:off x="15841098" y="14096999"/>
            <a:ext cx="2904102" cy="1872761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Oval 273"/>
          <p:cNvSpPr>
            <a:spLocks/>
          </p:cNvSpPr>
          <p:nvPr/>
        </p:nvSpPr>
        <p:spPr>
          <a:xfrm>
            <a:off x="16755649" y="15163800"/>
            <a:ext cx="2505947" cy="1205982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Computer Cryptography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81" name="Oval 280"/>
          <p:cNvSpPr>
            <a:spLocks noChangeAspect="1"/>
          </p:cNvSpPr>
          <p:nvPr/>
        </p:nvSpPr>
        <p:spPr>
          <a:xfrm>
            <a:off x="17449800" y="19762574"/>
            <a:ext cx="1837220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Robotics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83" name="Oval 282"/>
          <p:cNvSpPr>
            <a:spLocks noChangeAspect="1"/>
          </p:cNvSpPr>
          <p:nvPr/>
        </p:nvSpPr>
        <p:spPr>
          <a:xfrm>
            <a:off x="11658600" y="24399240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Computer Vision</a:t>
            </a: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284" name="Straight Arrow Connector 41"/>
          <p:cNvCxnSpPr>
            <a:stCxn id="48" idx="5"/>
            <a:endCxn id="265" idx="2"/>
          </p:cNvCxnSpPr>
          <p:nvPr/>
        </p:nvCxnSpPr>
        <p:spPr>
          <a:xfrm rot="16200000" flipH="1">
            <a:off x="9468167" y="12997430"/>
            <a:ext cx="1169148" cy="10478792"/>
          </a:xfrm>
          <a:prstGeom prst="curvedConnector2">
            <a:avLst/>
          </a:prstGeom>
          <a:ln w="63500">
            <a:solidFill>
              <a:schemeClr val="accent6">
                <a:lumMod val="50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Arrow Connector 41"/>
          <p:cNvCxnSpPr>
            <a:stCxn id="48" idx="4"/>
            <a:endCxn id="283" idx="2"/>
          </p:cNvCxnSpPr>
          <p:nvPr/>
        </p:nvCxnSpPr>
        <p:spPr>
          <a:xfrm rot="16200000" flipH="1">
            <a:off x="4244340" y="17510760"/>
            <a:ext cx="7094220" cy="7734300"/>
          </a:xfrm>
          <a:prstGeom prst="curvedConnector2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val 118"/>
          <p:cNvSpPr>
            <a:spLocks noChangeAspect="1"/>
          </p:cNvSpPr>
          <p:nvPr/>
        </p:nvSpPr>
        <p:spPr>
          <a:xfrm>
            <a:off x="30403800" y="15636240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Intro to Info Visualization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45" name="Oval 144"/>
          <p:cNvSpPr>
            <a:spLocks noChangeAspect="1"/>
          </p:cNvSpPr>
          <p:nvPr/>
        </p:nvSpPr>
        <p:spPr>
          <a:xfrm>
            <a:off x="1070127" y="25492360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Intro to Computer Animation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63" name="Straight Arrow Connector 41"/>
          <p:cNvCxnSpPr>
            <a:stCxn id="48" idx="4"/>
            <a:endCxn id="145" idx="7"/>
          </p:cNvCxnSpPr>
          <p:nvPr/>
        </p:nvCxnSpPr>
        <p:spPr>
          <a:xfrm flipH="1">
            <a:off x="2921350" y="17830800"/>
            <a:ext cx="1002950" cy="7815557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 167"/>
          <p:cNvSpPr/>
          <p:nvPr/>
        </p:nvSpPr>
        <p:spPr>
          <a:xfrm>
            <a:off x="804672" y="22631400"/>
            <a:ext cx="2319528" cy="1219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Introductory Mechanics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169" name="Straight Arrow Connector 41"/>
          <p:cNvCxnSpPr>
            <a:stCxn id="168" idx="4"/>
            <a:endCxn id="145" idx="0"/>
          </p:cNvCxnSpPr>
          <p:nvPr/>
        </p:nvCxnSpPr>
        <p:spPr>
          <a:xfrm>
            <a:off x="1964436" y="23850600"/>
            <a:ext cx="190113" cy="164176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41"/>
          <p:cNvCxnSpPr>
            <a:endCxn id="215" idx="0"/>
          </p:cNvCxnSpPr>
          <p:nvPr/>
        </p:nvCxnSpPr>
        <p:spPr>
          <a:xfrm flipH="1">
            <a:off x="41022365" y="12749176"/>
            <a:ext cx="376906" cy="715296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41"/>
          <p:cNvCxnSpPr>
            <a:endCxn id="215" idx="1"/>
          </p:cNvCxnSpPr>
          <p:nvPr/>
        </p:nvCxnSpPr>
        <p:spPr>
          <a:xfrm>
            <a:off x="40029046" y="17969095"/>
            <a:ext cx="42376" cy="210348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Oval 214"/>
          <p:cNvSpPr>
            <a:spLocks noChangeAspect="1"/>
          </p:cNvSpPr>
          <p:nvPr/>
        </p:nvSpPr>
        <p:spPr>
          <a:xfrm>
            <a:off x="39677529" y="19902143"/>
            <a:ext cx="2689671" cy="116378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System Program. and O.S. Internals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5" name="Oval 234"/>
          <p:cNvSpPr>
            <a:spLocks noChangeAspect="1"/>
          </p:cNvSpPr>
          <p:nvPr/>
        </p:nvSpPr>
        <p:spPr>
          <a:xfrm>
            <a:off x="38100000" y="22783800"/>
            <a:ext cx="2162556" cy="1048512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Concurrent Programming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237" name="Straight Arrow Connector 41"/>
          <p:cNvCxnSpPr>
            <a:endCxn id="235" idx="0"/>
          </p:cNvCxnSpPr>
          <p:nvPr/>
        </p:nvCxnSpPr>
        <p:spPr>
          <a:xfrm flipH="1">
            <a:off x="39181278" y="17016090"/>
            <a:ext cx="388851" cy="576771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Oval 238"/>
          <p:cNvSpPr>
            <a:spLocks noChangeAspect="1"/>
          </p:cNvSpPr>
          <p:nvPr/>
        </p:nvSpPr>
        <p:spPr>
          <a:xfrm>
            <a:off x="21259800" y="21548139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Compiler Design</a:t>
            </a: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240" name="Straight Arrow Connector 41"/>
          <p:cNvCxnSpPr>
            <a:stCxn id="46" idx="5"/>
            <a:endCxn id="239" idx="1"/>
          </p:cNvCxnSpPr>
          <p:nvPr/>
        </p:nvCxnSpPr>
        <p:spPr>
          <a:xfrm>
            <a:off x="20071215" y="12338656"/>
            <a:ext cx="1506205" cy="936348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Arrow Connector 41"/>
          <p:cNvCxnSpPr>
            <a:stCxn id="31" idx="4"/>
            <a:endCxn id="239" idx="0"/>
          </p:cNvCxnSpPr>
          <p:nvPr/>
        </p:nvCxnSpPr>
        <p:spPr>
          <a:xfrm flipH="1">
            <a:off x="22344222" y="19050000"/>
            <a:ext cx="1243113" cy="249813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Oval 271"/>
          <p:cNvSpPr/>
          <p:nvPr/>
        </p:nvSpPr>
        <p:spPr>
          <a:xfrm>
            <a:off x="17830800" y="28346400"/>
            <a:ext cx="2514600" cy="1219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Senior Project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278" name="Straight Arrow Connector 41"/>
          <p:cNvCxnSpPr>
            <a:stCxn id="66" idx="4"/>
            <a:endCxn id="272" idx="0"/>
          </p:cNvCxnSpPr>
          <p:nvPr/>
        </p:nvCxnSpPr>
        <p:spPr>
          <a:xfrm flipH="1">
            <a:off x="19088100" y="24841200"/>
            <a:ext cx="842010" cy="3505200"/>
          </a:xfrm>
          <a:prstGeom prst="straightConnector1">
            <a:avLst/>
          </a:prstGeom>
          <a:ln w="762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" name="Oval 409"/>
          <p:cNvSpPr>
            <a:spLocks noChangeAspect="1"/>
          </p:cNvSpPr>
          <p:nvPr/>
        </p:nvSpPr>
        <p:spPr>
          <a:xfrm>
            <a:off x="3505200" y="25450800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Intro to Computer Graphics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512" name="Straight Arrow Connector 41"/>
          <p:cNvCxnSpPr>
            <a:stCxn id="66" idx="4"/>
            <a:endCxn id="410" idx="6"/>
          </p:cNvCxnSpPr>
          <p:nvPr/>
        </p:nvCxnSpPr>
        <p:spPr>
          <a:xfrm rot="5400000">
            <a:off x="12234387" y="18280857"/>
            <a:ext cx="1135380" cy="14256067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Arrow Connector 41"/>
          <p:cNvCxnSpPr>
            <a:stCxn id="48" idx="4"/>
            <a:endCxn id="410" idx="0"/>
          </p:cNvCxnSpPr>
          <p:nvPr/>
        </p:nvCxnSpPr>
        <p:spPr>
          <a:xfrm>
            <a:off x="3924300" y="17830800"/>
            <a:ext cx="665322" cy="76200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Oval 513"/>
          <p:cNvSpPr>
            <a:spLocks noChangeAspect="1"/>
          </p:cNvSpPr>
          <p:nvPr/>
        </p:nvSpPr>
        <p:spPr>
          <a:xfrm>
            <a:off x="28463557" y="18418416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Web &amp; Text Mining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515" name="Straight Arrow Connector 41"/>
          <p:cNvCxnSpPr>
            <a:stCxn id="10" idx="6"/>
            <a:endCxn id="514" idx="0"/>
          </p:cNvCxnSpPr>
          <p:nvPr/>
        </p:nvCxnSpPr>
        <p:spPr>
          <a:xfrm>
            <a:off x="24536400" y="14058900"/>
            <a:ext cx="5011579" cy="4359516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" name="Oval 515"/>
          <p:cNvSpPr>
            <a:spLocks noChangeAspect="1"/>
          </p:cNvSpPr>
          <p:nvPr/>
        </p:nvSpPr>
        <p:spPr>
          <a:xfrm>
            <a:off x="26746200" y="16393021"/>
            <a:ext cx="2143237" cy="118959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Object Oriented Design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57" name="Oval 556"/>
          <p:cNvSpPr>
            <a:spLocks noChangeAspect="1"/>
          </p:cNvSpPr>
          <p:nvPr/>
        </p:nvSpPr>
        <p:spPr>
          <a:xfrm>
            <a:off x="9107138" y="26708789"/>
            <a:ext cx="2835097" cy="125570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Data Communication  and Networking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558" name="Straight Arrow Connector 41"/>
          <p:cNvCxnSpPr>
            <a:stCxn id="66" idx="4"/>
            <a:endCxn id="557" idx="6"/>
          </p:cNvCxnSpPr>
          <p:nvPr/>
        </p:nvCxnSpPr>
        <p:spPr>
          <a:xfrm rot="5400000">
            <a:off x="14688453" y="22094983"/>
            <a:ext cx="2495441" cy="7987875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Straight Arrow Connector 41"/>
          <p:cNvCxnSpPr>
            <a:stCxn id="62" idx="4"/>
            <a:endCxn id="557" idx="0"/>
          </p:cNvCxnSpPr>
          <p:nvPr/>
        </p:nvCxnSpPr>
        <p:spPr>
          <a:xfrm rot="16200000" flipH="1">
            <a:off x="6876844" y="23060945"/>
            <a:ext cx="6287189" cy="1008497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Oval 188"/>
          <p:cNvSpPr>
            <a:spLocks noChangeAspect="1"/>
          </p:cNvSpPr>
          <p:nvPr/>
        </p:nvSpPr>
        <p:spPr>
          <a:xfrm>
            <a:off x="35509200" y="22783800"/>
            <a:ext cx="2162556" cy="1048512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Advanced Computer Architecture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90" name="Straight Arrow Connector 41"/>
          <p:cNvCxnSpPr>
            <a:stCxn id="196" idx="4"/>
            <a:endCxn id="189" idx="0"/>
          </p:cNvCxnSpPr>
          <p:nvPr/>
        </p:nvCxnSpPr>
        <p:spPr>
          <a:xfrm>
            <a:off x="35305649" y="18147643"/>
            <a:ext cx="1284829" cy="463615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Oval 194"/>
          <p:cNvSpPr>
            <a:spLocks noChangeAspect="1"/>
          </p:cNvSpPr>
          <p:nvPr/>
        </p:nvSpPr>
        <p:spPr>
          <a:xfrm>
            <a:off x="36547044" y="19887511"/>
            <a:ext cx="2162556" cy="1048512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Embedded Systems Programming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98" name="Straight Arrow Connector 41"/>
          <p:cNvCxnSpPr>
            <a:stCxn id="196" idx="5"/>
            <a:endCxn id="195" idx="1"/>
          </p:cNvCxnSpPr>
          <p:nvPr/>
        </p:nvCxnSpPr>
        <p:spPr>
          <a:xfrm>
            <a:off x="36029347" y="17969095"/>
            <a:ext cx="834396" cy="207196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41"/>
          <p:cNvCxnSpPr>
            <a:stCxn id="192" idx="4"/>
            <a:endCxn id="195" idx="0"/>
          </p:cNvCxnSpPr>
          <p:nvPr/>
        </p:nvCxnSpPr>
        <p:spPr>
          <a:xfrm>
            <a:off x="37617170" y="18140004"/>
            <a:ext cx="11152" cy="174750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Oval 227"/>
          <p:cNvSpPr>
            <a:spLocks noChangeAspect="1"/>
          </p:cNvSpPr>
          <p:nvPr/>
        </p:nvSpPr>
        <p:spPr>
          <a:xfrm>
            <a:off x="9297922" y="28859678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TCP / IP and Internet Technologies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30" name="Oval 229"/>
          <p:cNvSpPr>
            <a:spLocks noChangeAspect="1"/>
          </p:cNvSpPr>
          <p:nvPr/>
        </p:nvSpPr>
        <p:spPr>
          <a:xfrm>
            <a:off x="6781800" y="28859678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Wireless Networks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231" name="Straight Arrow Connector 41"/>
          <p:cNvCxnSpPr>
            <a:stCxn id="557" idx="4"/>
            <a:endCxn id="228" idx="0"/>
          </p:cNvCxnSpPr>
          <p:nvPr/>
        </p:nvCxnSpPr>
        <p:spPr>
          <a:xfrm flipH="1">
            <a:off x="10382344" y="27964492"/>
            <a:ext cx="142343" cy="89518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41"/>
          <p:cNvCxnSpPr>
            <a:stCxn id="557" idx="3"/>
            <a:endCxn id="230" idx="0"/>
          </p:cNvCxnSpPr>
          <p:nvPr/>
        </p:nvCxnSpPr>
        <p:spPr>
          <a:xfrm flipH="1">
            <a:off x="7866222" y="27780599"/>
            <a:ext cx="1656106" cy="107907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7" name="Straight Arrow Connector 846"/>
          <p:cNvCxnSpPr>
            <a:stCxn id="4" idx="3"/>
            <a:endCxn id="46" idx="7"/>
          </p:cNvCxnSpPr>
          <p:nvPr/>
        </p:nvCxnSpPr>
        <p:spPr>
          <a:xfrm flipH="1">
            <a:off x="20071215" y="5076656"/>
            <a:ext cx="2291439" cy="613048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6" name="Curved Connector 1215"/>
          <p:cNvCxnSpPr>
            <a:stCxn id="4" idx="6"/>
            <a:endCxn id="100" idx="0"/>
          </p:cNvCxnSpPr>
          <p:nvPr/>
        </p:nvCxnSpPr>
        <p:spPr>
          <a:xfrm>
            <a:off x="24793422" y="4457328"/>
            <a:ext cx="16926078" cy="6641596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0" name="Straight Arrow Connector 41"/>
          <p:cNvCxnSpPr>
            <a:endCxn id="196" idx="0"/>
          </p:cNvCxnSpPr>
          <p:nvPr/>
        </p:nvCxnSpPr>
        <p:spPr>
          <a:xfrm>
            <a:off x="33904002" y="9419579"/>
            <a:ext cx="1401647" cy="750886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5" name="Straight Arrow Connector 41"/>
          <p:cNvCxnSpPr>
            <a:stCxn id="10" idx="6"/>
            <a:endCxn id="310" idx="1"/>
          </p:cNvCxnSpPr>
          <p:nvPr/>
        </p:nvCxnSpPr>
        <p:spPr>
          <a:xfrm>
            <a:off x="24536400" y="14058900"/>
            <a:ext cx="8450870" cy="1797165"/>
          </a:xfrm>
          <a:prstGeom prst="curvedConnector2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6" name="Straight Arrow Connector 41"/>
          <p:cNvCxnSpPr>
            <a:stCxn id="2409" idx="2"/>
            <a:endCxn id="274" idx="0"/>
          </p:cNvCxnSpPr>
          <p:nvPr/>
        </p:nvCxnSpPr>
        <p:spPr>
          <a:xfrm rot="10800000" flipV="1">
            <a:off x="18008624" y="14097000"/>
            <a:ext cx="736577" cy="1066800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1" name="Straight Arrow Connector 41"/>
          <p:cNvCxnSpPr>
            <a:stCxn id="14" idx="4"/>
            <a:endCxn id="258" idx="1"/>
          </p:cNvCxnSpPr>
          <p:nvPr/>
        </p:nvCxnSpPr>
        <p:spPr>
          <a:xfrm>
            <a:off x="13525500" y="5334000"/>
            <a:ext cx="1513387" cy="10807871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9" name="Oval 2408"/>
          <p:cNvSpPr/>
          <p:nvPr/>
        </p:nvSpPr>
        <p:spPr>
          <a:xfrm>
            <a:off x="18745200" y="13792200"/>
            <a:ext cx="9906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</a:rPr>
              <a:t>AND</a:t>
            </a:r>
            <a:endParaRPr lang="en-US" sz="24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2412" name="Straight Arrow Connector 41"/>
          <p:cNvCxnSpPr>
            <a:stCxn id="2409" idx="2"/>
            <a:endCxn id="232" idx="0"/>
          </p:cNvCxnSpPr>
          <p:nvPr/>
        </p:nvCxnSpPr>
        <p:spPr>
          <a:xfrm rot="10800000" flipV="1">
            <a:off x="13859898" y="14097000"/>
            <a:ext cx="4885302" cy="2743200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5" name="Straight Arrow Connector 41"/>
          <p:cNvCxnSpPr>
            <a:stCxn id="46" idx="4"/>
            <a:endCxn id="2409" idx="0"/>
          </p:cNvCxnSpPr>
          <p:nvPr/>
        </p:nvCxnSpPr>
        <p:spPr>
          <a:xfrm>
            <a:off x="19041347" y="12573000"/>
            <a:ext cx="199153" cy="1219200"/>
          </a:xfrm>
          <a:prstGeom prst="straightConnector1">
            <a:avLst/>
          </a:prstGeom>
          <a:ln w="762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Rectangle 263"/>
          <p:cNvSpPr/>
          <p:nvPr/>
        </p:nvSpPr>
        <p:spPr>
          <a:xfrm>
            <a:off x="577291" y="493296"/>
            <a:ext cx="42896589" cy="32196504"/>
          </a:xfrm>
          <a:prstGeom prst="rect">
            <a:avLst/>
          </a:prstGeom>
          <a:noFill/>
          <a:ln w="127000" cmpd="dbl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279" name="TextBox 278"/>
          <p:cNvSpPr txBox="1"/>
          <p:nvPr/>
        </p:nvSpPr>
        <p:spPr>
          <a:xfrm>
            <a:off x="17139777" y="677724"/>
            <a:ext cx="11892423" cy="141577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dirty="0" smtClean="0"/>
              <a:t>Computer Science </a:t>
            </a:r>
            <a:r>
              <a:rPr lang="en-US" dirty="0" smtClean="0"/>
              <a:t>Courses</a:t>
            </a:r>
            <a:endParaRPr lang="en-US" dirty="0"/>
          </a:p>
        </p:txBody>
      </p:sp>
      <p:sp>
        <p:nvSpPr>
          <p:cNvPr id="316" name="Oval 315"/>
          <p:cNvSpPr>
            <a:spLocks noChangeAspect="1"/>
          </p:cNvSpPr>
          <p:nvPr/>
        </p:nvSpPr>
        <p:spPr>
          <a:xfrm>
            <a:off x="3262798" y="31187611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Restricted Elective CS course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17" name="Oval 316"/>
          <p:cNvSpPr>
            <a:spLocks noChangeAspect="1"/>
          </p:cNvSpPr>
          <p:nvPr/>
        </p:nvSpPr>
        <p:spPr>
          <a:xfrm>
            <a:off x="5565146" y="31187611"/>
            <a:ext cx="2168843" cy="105156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Required Math course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18" name="Oval 317"/>
          <p:cNvSpPr>
            <a:spLocks noChangeAspect="1"/>
          </p:cNvSpPr>
          <p:nvPr/>
        </p:nvSpPr>
        <p:spPr>
          <a:xfrm>
            <a:off x="960450" y="31187611"/>
            <a:ext cx="2168843" cy="105156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</a:rPr>
              <a:t>Required CS course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320" name="Oval 319"/>
          <p:cNvSpPr>
            <a:spLocks noChangeAspect="1"/>
          </p:cNvSpPr>
          <p:nvPr/>
        </p:nvSpPr>
        <p:spPr>
          <a:xfrm>
            <a:off x="10327957" y="31187611"/>
            <a:ext cx="2168843" cy="1051560"/>
          </a:xfrm>
          <a:prstGeom prst="ellipse">
            <a:avLst/>
          </a:prstGeom>
          <a:solidFill>
            <a:srgbClr val="FDBFF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Required non-CS course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21" name="Oval 320"/>
          <p:cNvSpPr>
            <a:spLocks noChangeAspect="1"/>
          </p:cNvSpPr>
          <p:nvPr/>
        </p:nvSpPr>
        <p:spPr>
          <a:xfrm>
            <a:off x="7867494" y="31187611"/>
            <a:ext cx="2326957" cy="10515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Highly Recommended Free Elective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23" name="Oval 322"/>
          <p:cNvSpPr>
            <a:spLocks/>
          </p:cNvSpPr>
          <p:nvPr/>
        </p:nvSpPr>
        <p:spPr>
          <a:xfrm>
            <a:off x="12680907" y="31116942"/>
            <a:ext cx="2167128" cy="105156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Lab/Science Course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324" name="Straight Arrow Connector 41"/>
          <p:cNvCxnSpPr/>
          <p:nvPr/>
        </p:nvCxnSpPr>
        <p:spPr>
          <a:xfrm flipH="1" flipV="1">
            <a:off x="15594795" y="31595067"/>
            <a:ext cx="1523998" cy="776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TextBox 291"/>
          <p:cNvSpPr txBox="1"/>
          <p:nvPr/>
        </p:nvSpPr>
        <p:spPr>
          <a:xfrm>
            <a:off x="17221200" y="31442667"/>
            <a:ext cx="171252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400" b="1" dirty="0" smtClean="0"/>
              <a:t>Pre-requisite </a:t>
            </a:r>
            <a:endParaRPr lang="en-US" sz="2400" b="1" dirty="0"/>
          </a:p>
        </p:txBody>
      </p:sp>
      <p:cxnSp>
        <p:nvCxnSpPr>
          <p:cNvPr id="327" name="Straight Arrow Connector 41"/>
          <p:cNvCxnSpPr/>
          <p:nvPr/>
        </p:nvCxnSpPr>
        <p:spPr>
          <a:xfrm>
            <a:off x="19735800" y="31670654"/>
            <a:ext cx="1371600" cy="0"/>
          </a:xfrm>
          <a:prstGeom prst="straightConnector1">
            <a:avLst/>
          </a:prstGeom>
          <a:ln w="38100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Arrow Connector 41"/>
          <p:cNvCxnSpPr/>
          <p:nvPr/>
        </p:nvCxnSpPr>
        <p:spPr>
          <a:xfrm>
            <a:off x="23698200" y="31658897"/>
            <a:ext cx="151808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triangl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/>
          <p:cNvSpPr txBox="1"/>
          <p:nvPr/>
        </p:nvSpPr>
        <p:spPr>
          <a:xfrm>
            <a:off x="21259800" y="31442054"/>
            <a:ext cx="16165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400" b="1" dirty="0" smtClean="0"/>
              <a:t>Co-requisite </a:t>
            </a:r>
            <a:endParaRPr lang="en-US" sz="2400" b="1" dirty="0"/>
          </a:p>
        </p:txBody>
      </p:sp>
      <p:sp>
        <p:nvSpPr>
          <p:cNvPr id="333" name="TextBox 332"/>
          <p:cNvSpPr txBox="1"/>
          <p:nvPr/>
        </p:nvSpPr>
        <p:spPr>
          <a:xfrm>
            <a:off x="25360735" y="31201697"/>
            <a:ext cx="2236409" cy="120032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dirty="0" smtClean="0"/>
              <a:t>One-way suggested Co-requisite </a:t>
            </a:r>
            <a:endParaRPr lang="en-US" sz="2400" b="1" dirty="0"/>
          </a:p>
        </p:txBody>
      </p:sp>
      <p:cxnSp>
        <p:nvCxnSpPr>
          <p:cNvPr id="301" name="Straight Connector 300"/>
          <p:cNvCxnSpPr/>
          <p:nvPr/>
        </p:nvCxnSpPr>
        <p:spPr>
          <a:xfrm>
            <a:off x="609600" y="2398296"/>
            <a:ext cx="42896589" cy="0"/>
          </a:xfrm>
          <a:prstGeom prst="line">
            <a:avLst/>
          </a:prstGeom>
          <a:ln w="127000" cmpd="dbl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>
            <a:off x="633663" y="30708600"/>
            <a:ext cx="42896589" cy="0"/>
          </a:xfrm>
          <a:prstGeom prst="line">
            <a:avLst/>
          </a:prstGeom>
          <a:ln w="127000" cmpd="dbl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8" name="TextBox 1217"/>
          <p:cNvSpPr txBox="1"/>
          <p:nvPr/>
        </p:nvSpPr>
        <p:spPr>
          <a:xfrm>
            <a:off x="35728980" y="31226620"/>
            <a:ext cx="7929007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dirty="0" smtClean="0"/>
              <a:t>Developed by:</a:t>
            </a:r>
            <a:r>
              <a:rPr lang="en-US" sz="2400" b="1" i="1" dirty="0" smtClean="0"/>
              <a:t> </a:t>
            </a:r>
          </a:p>
          <a:p>
            <a:pPr marL="914400"/>
            <a:r>
              <a:rPr lang="en-US" sz="2400" b="1" i="1" dirty="0" smtClean="0"/>
              <a:t>Department of Computer Science, </a:t>
            </a:r>
            <a:r>
              <a:rPr lang="en-US" sz="2400" b="1" i="1" dirty="0" smtClean="0"/>
              <a:t>12 July 2017</a:t>
            </a:r>
            <a:endParaRPr lang="en-US" sz="2400" b="1" i="1" dirty="0"/>
          </a:p>
        </p:txBody>
      </p:sp>
      <p:cxnSp>
        <p:nvCxnSpPr>
          <p:cNvPr id="220" name="Straight Arrow Connector 41"/>
          <p:cNvCxnSpPr>
            <a:stCxn id="2409" idx="4"/>
            <a:endCxn id="66" idx="0"/>
          </p:cNvCxnSpPr>
          <p:nvPr/>
        </p:nvCxnSpPr>
        <p:spPr>
          <a:xfrm>
            <a:off x="19240500" y="14401800"/>
            <a:ext cx="689610" cy="8854440"/>
          </a:xfrm>
          <a:prstGeom prst="straightConnector1">
            <a:avLst/>
          </a:prstGeom>
          <a:ln w="762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1905000"/>
            <a:ext cx="7594600" cy="391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3" name="Straight Arrow Connector 41"/>
          <p:cNvCxnSpPr>
            <a:stCxn id="10" idx="6"/>
            <a:endCxn id="136" idx="0"/>
          </p:cNvCxnSpPr>
          <p:nvPr/>
        </p:nvCxnSpPr>
        <p:spPr>
          <a:xfrm>
            <a:off x="24536400" y="14058900"/>
            <a:ext cx="17853470" cy="2925712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41"/>
          <p:cNvCxnSpPr>
            <a:endCxn id="195" idx="7"/>
          </p:cNvCxnSpPr>
          <p:nvPr/>
        </p:nvCxnSpPr>
        <p:spPr>
          <a:xfrm flipH="1">
            <a:off x="38392901" y="17854576"/>
            <a:ext cx="879789" cy="218648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2268200" y="4114800"/>
            <a:ext cx="2514600" cy="12192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Discrete Structures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38832795" y="16813924"/>
            <a:ext cx="2086605" cy="1219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Operating Systems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25426609" y="10052993"/>
            <a:ext cx="2327812" cy="1128636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Intro Android Programming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30972114" y="20862373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Security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400" b="1" dirty="0" smtClean="0">
                <a:solidFill>
                  <a:schemeClr val="bg1"/>
                </a:solidFill>
              </a:rPr>
              <a:t>Mobile Dev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29794200" y="17014068"/>
            <a:ext cx="2470323" cy="1197732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Human Computer Interaction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42" name="Oval 141"/>
          <p:cNvSpPr>
            <a:spLocks noChangeAspect="1"/>
          </p:cNvSpPr>
          <p:nvPr/>
        </p:nvSpPr>
        <p:spPr>
          <a:xfrm>
            <a:off x="12343924" y="19762574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Intro Comp. Game Design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43" name="Oval 142"/>
          <p:cNvSpPr>
            <a:spLocks noChangeAspect="1"/>
          </p:cNvSpPr>
          <p:nvPr/>
        </p:nvSpPr>
        <p:spPr>
          <a:xfrm>
            <a:off x="14663982" y="24399240"/>
            <a:ext cx="2328618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Intro to Data Mining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44" name="Oval 143"/>
          <p:cNvSpPr>
            <a:spLocks noChangeAspect="1"/>
          </p:cNvSpPr>
          <p:nvPr/>
        </p:nvSpPr>
        <p:spPr>
          <a:xfrm>
            <a:off x="14896862" y="19762574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Intro Sys Simulation &amp; Modeling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47" name="Oval 146"/>
          <p:cNvSpPr>
            <a:spLocks/>
          </p:cNvSpPr>
          <p:nvPr/>
        </p:nvSpPr>
        <p:spPr>
          <a:xfrm>
            <a:off x="29352240" y="29044596"/>
            <a:ext cx="2560320" cy="12801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Selected Topics  in CS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48" name="Oval 147"/>
          <p:cNvSpPr>
            <a:spLocks noChangeAspect="1"/>
          </p:cNvSpPr>
          <p:nvPr/>
        </p:nvSpPr>
        <p:spPr>
          <a:xfrm>
            <a:off x="5820957" y="20740828"/>
            <a:ext cx="2484843" cy="1204772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Machine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Learning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49" name="Oval 148"/>
          <p:cNvSpPr>
            <a:spLocks noChangeAspect="1"/>
          </p:cNvSpPr>
          <p:nvPr/>
        </p:nvSpPr>
        <p:spPr>
          <a:xfrm>
            <a:off x="11814045" y="28859678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Principles Network Security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50" name="Oval 149"/>
          <p:cNvSpPr>
            <a:spLocks/>
          </p:cNvSpPr>
          <p:nvPr/>
        </p:nvSpPr>
        <p:spPr>
          <a:xfrm>
            <a:off x="39547799" y="29044596"/>
            <a:ext cx="3474720" cy="12801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Computer Field Experience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2667000" y="16611600"/>
            <a:ext cx="2514600" cy="12192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Linear Algebra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167" name="Straight Arrow Connector 41"/>
          <p:cNvCxnSpPr>
            <a:stCxn id="10" idx="3"/>
            <a:endCxn id="265" idx="0"/>
          </p:cNvCxnSpPr>
          <p:nvPr/>
        </p:nvCxnSpPr>
        <p:spPr>
          <a:xfrm rot="5400000">
            <a:off x="16849311" y="13724427"/>
            <a:ext cx="3730299" cy="5854046"/>
          </a:xfrm>
          <a:prstGeom prst="curvedConnector3">
            <a:avLst>
              <a:gd name="adj1" fmla="val 50000"/>
            </a:avLst>
          </a:prstGeom>
          <a:ln w="63500">
            <a:solidFill>
              <a:schemeClr val="accent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41"/>
          <p:cNvCxnSpPr>
            <a:stCxn id="557" idx="5"/>
            <a:endCxn id="149" idx="0"/>
          </p:cNvCxnSpPr>
          <p:nvPr/>
        </p:nvCxnSpPr>
        <p:spPr>
          <a:xfrm>
            <a:off x="11527045" y="27780599"/>
            <a:ext cx="1371422" cy="107907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41"/>
          <p:cNvCxnSpPr>
            <a:stCxn id="39" idx="4"/>
            <a:endCxn id="310" idx="7"/>
          </p:cNvCxnSpPr>
          <p:nvPr/>
        </p:nvCxnSpPr>
        <p:spPr>
          <a:xfrm>
            <a:off x="33281817" y="9498724"/>
            <a:ext cx="405913" cy="6357341"/>
          </a:xfrm>
          <a:prstGeom prst="straightConnector1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41"/>
          <p:cNvCxnSpPr>
            <a:stCxn id="62" idx="5"/>
            <a:endCxn id="340" idx="2"/>
          </p:cNvCxnSpPr>
          <p:nvPr/>
        </p:nvCxnSpPr>
        <p:spPr>
          <a:xfrm rot="16200000" flipH="1">
            <a:off x="11144562" y="19678454"/>
            <a:ext cx="2061338" cy="3150362"/>
          </a:xfrm>
          <a:prstGeom prst="curvedConnector2">
            <a:avLst/>
          </a:prstGeom>
          <a:ln w="63500">
            <a:solidFill>
              <a:schemeClr val="accent6">
                <a:lumMod val="50000"/>
              </a:schemeClr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41"/>
          <p:cNvCxnSpPr>
            <a:stCxn id="10" idx="4"/>
            <a:endCxn id="340" idx="6"/>
          </p:cNvCxnSpPr>
          <p:nvPr/>
        </p:nvCxnSpPr>
        <p:spPr>
          <a:xfrm rot="5400000">
            <a:off x="15192453" y="14636160"/>
            <a:ext cx="7196704" cy="8099585"/>
          </a:xfrm>
          <a:prstGeom prst="curvedConnector2">
            <a:avLst/>
          </a:prstGeom>
          <a:ln w="63500">
            <a:solidFill>
              <a:schemeClr val="accent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endCxn id="139" idx="0"/>
          </p:cNvCxnSpPr>
          <p:nvPr/>
        </p:nvCxnSpPr>
        <p:spPr>
          <a:xfrm>
            <a:off x="24158425" y="5275568"/>
            <a:ext cx="2432090" cy="477742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>
            <a:spLocks noChangeAspect="1"/>
          </p:cNvSpPr>
          <p:nvPr/>
        </p:nvSpPr>
        <p:spPr>
          <a:xfrm>
            <a:off x="25450800" y="11722888"/>
            <a:ext cx="2327812" cy="1128636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Adv. Android Programming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57" name="Straight Arrow Connector 156"/>
          <p:cNvCxnSpPr>
            <a:stCxn id="139" idx="4"/>
            <a:endCxn id="156" idx="0"/>
          </p:cNvCxnSpPr>
          <p:nvPr/>
        </p:nvCxnSpPr>
        <p:spPr>
          <a:xfrm>
            <a:off x="26590515" y="11181629"/>
            <a:ext cx="24191" cy="54125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Oval 169"/>
          <p:cNvSpPr>
            <a:spLocks noChangeAspect="1"/>
          </p:cNvSpPr>
          <p:nvPr/>
        </p:nvSpPr>
        <p:spPr>
          <a:xfrm>
            <a:off x="32606552" y="29011554"/>
            <a:ext cx="2776631" cy="1346245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</a:rPr>
              <a:t>Topics Mobile Programming</a:t>
            </a:r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65" name="Oval 264"/>
          <p:cNvSpPr/>
          <p:nvPr/>
        </p:nvSpPr>
        <p:spPr>
          <a:xfrm>
            <a:off x="15292137" y="18516600"/>
            <a:ext cx="9906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</a:rPr>
              <a:t>AND</a:t>
            </a:r>
            <a:endParaRPr lang="en-US" sz="24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280" name="Straight Arrow Connector 41"/>
          <p:cNvCxnSpPr>
            <a:stCxn id="265" idx="2"/>
            <a:endCxn id="142" idx="0"/>
          </p:cNvCxnSpPr>
          <p:nvPr/>
        </p:nvCxnSpPr>
        <p:spPr>
          <a:xfrm rot="10800000" flipV="1">
            <a:off x="13428347" y="18821400"/>
            <a:ext cx="1863791" cy="941174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Arrow Connector 41"/>
          <p:cNvCxnSpPr>
            <a:stCxn id="265" idx="6"/>
            <a:endCxn id="281" idx="0"/>
          </p:cNvCxnSpPr>
          <p:nvPr/>
        </p:nvCxnSpPr>
        <p:spPr>
          <a:xfrm>
            <a:off x="16282737" y="18821400"/>
            <a:ext cx="2085673" cy="941174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Arrow Connector 41"/>
          <p:cNvCxnSpPr>
            <a:stCxn id="265" idx="4"/>
            <a:endCxn id="144" idx="0"/>
          </p:cNvCxnSpPr>
          <p:nvPr/>
        </p:nvCxnSpPr>
        <p:spPr>
          <a:xfrm>
            <a:off x="15787437" y="19126200"/>
            <a:ext cx="193847" cy="636374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Oval 309"/>
          <p:cNvSpPr/>
          <p:nvPr/>
        </p:nvSpPr>
        <p:spPr>
          <a:xfrm>
            <a:off x="32842200" y="15766791"/>
            <a:ext cx="990600" cy="609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</a:rPr>
              <a:t>AND</a:t>
            </a:r>
            <a:endParaRPr lang="en-US" sz="24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322" name="Straight Arrow Connector 41"/>
          <p:cNvCxnSpPr>
            <a:stCxn id="310" idx="3"/>
            <a:endCxn id="140" idx="0"/>
          </p:cNvCxnSpPr>
          <p:nvPr/>
        </p:nvCxnSpPr>
        <p:spPr>
          <a:xfrm flipH="1">
            <a:off x="32056536" y="16287117"/>
            <a:ext cx="930734" cy="4575256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Arrow Connector 41"/>
          <p:cNvCxnSpPr>
            <a:stCxn id="310" idx="5"/>
            <a:endCxn id="216" idx="0"/>
          </p:cNvCxnSpPr>
          <p:nvPr/>
        </p:nvCxnSpPr>
        <p:spPr>
          <a:xfrm>
            <a:off x="33687730" y="16287117"/>
            <a:ext cx="951418" cy="4526354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Oval 339"/>
          <p:cNvSpPr/>
          <p:nvPr/>
        </p:nvSpPr>
        <p:spPr>
          <a:xfrm>
            <a:off x="13750412" y="21956596"/>
            <a:ext cx="990600" cy="655416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</a:rPr>
              <a:t>AND</a:t>
            </a:r>
            <a:endParaRPr lang="en-US" sz="24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371" name="Straight Arrow Connector 41"/>
          <p:cNvCxnSpPr>
            <a:stCxn id="340" idx="2"/>
            <a:endCxn id="283" idx="0"/>
          </p:cNvCxnSpPr>
          <p:nvPr/>
        </p:nvCxnSpPr>
        <p:spPr>
          <a:xfrm rot="10800000" flipV="1">
            <a:off x="12743022" y="22284304"/>
            <a:ext cx="1007390" cy="2114936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Arrow Connector 41"/>
          <p:cNvCxnSpPr>
            <a:stCxn id="340" idx="6"/>
            <a:endCxn id="143" idx="0"/>
          </p:cNvCxnSpPr>
          <p:nvPr/>
        </p:nvCxnSpPr>
        <p:spPr>
          <a:xfrm>
            <a:off x="14741012" y="22284304"/>
            <a:ext cx="1087279" cy="2114936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val 158"/>
          <p:cNvSpPr/>
          <p:nvPr/>
        </p:nvSpPr>
        <p:spPr>
          <a:xfrm>
            <a:off x="26746200" y="27432000"/>
            <a:ext cx="2514600" cy="121920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Software Engineering II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161" name="Straight Arrow Connector 41"/>
          <p:cNvCxnSpPr>
            <a:endCxn id="159" idx="0"/>
          </p:cNvCxnSpPr>
          <p:nvPr/>
        </p:nvCxnSpPr>
        <p:spPr>
          <a:xfrm>
            <a:off x="27626587" y="26307407"/>
            <a:ext cx="376913" cy="112459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>
            <a:spLocks noChangeAspect="1"/>
          </p:cNvSpPr>
          <p:nvPr/>
        </p:nvSpPr>
        <p:spPr>
          <a:xfrm>
            <a:off x="27508200" y="8915400"/>
            <a:ext cx="2327812" cy="1128636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Intro IOS Programming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77" name="Oval 176"/>
          <p:cNvSpPr>
            <a:spLocks noChangeAspect="1"/>
          </p:cNvSpPr>
          <p:nvPr/>
        </p:nvSpPr>
        <p:spPr>
          <a:xfrm>
            <a:off x="27608591" y="10813895"/>
            <a:ext cx="2327812" cy="1128636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Adv. IOS Programming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78" name="Straight Arrow Connector 177"/>
          <p:cNvCxnSpPr>
            <a:stCxn id="176" idx="4"/>
            <a:endCxn id="177" idx="0"/>
          </p:cNvCxnSpPr>
          <p:nvPr/>
        </p:nvCxnSpPr>
        <p:spPr>
          <a:xfrm>
            <a:off x="28672106" y="10044036"/>
            <a:ext cx="100391" cy="76985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endCxn id="176" idx="0"/>
          </p:cNvCxnSpPr>
          <p:nvPr/>
        </p:nvCxnSpPr>
        <p:spPr>
          <a:xfrm>
            <a:off x="24126116" y="5192863"/>
            <a:ext cx="4545990" cy="372253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41"/>
          <p:cNvCxnSpPr>
            <a:stCxn id="10" idx="6"/>
            <a:endCxn id="141" idx="1"/>
          </p:cNvCxnSpPr>
          <p:nvPr/>
        </p:nvCxnSpPr>
        <p:spPr>
          <a:xfrm>
            <a:off x="24536400" y="14058900"/>
            <a:ext cx="5619570" cy="3130572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Oval 170"/>
          <p:cNvSpPr>
            <a:spLocks noChangeAspect="1"/>
          </p:cNvSpPr>
          <p:nvPr/>
        </p:nvSpPr>
        <p:spPr>
          <a:xfrm>
            <a:off x="32308800" y="22119343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Cyber Security</a:t>
            </a:r>
            <a:endParaRPr lang="en-US" sz="2800" b="1" dirty="0">
              <a:solidFill>
                <a:schemeClr val="bg1"/>
              </a:solidFill>
            </a:endParaRPr>
          </a:p>
        </p:txBody>
      </p:sp>
      <p:cxnSp>
        <p:nvCxnSpPr>
          <p:cNvPr id="172" name="Straight Arrow Connector 41"/>
          <p:cNvCxnSpPr>
            <a:stCxn id="310" idx="4"/>
            <a:endCxn id="171" idx="0"/>
          </p:cNvCxnSpPr>
          <p:nvPr/>
        </p:nvCxnSpPr>
        <p:spPr>
          <a:xfrm>
            <a:off x="33337500" y="16376391"/>
            <a:ext cx="55722" cy="5742952"/>
          </a:xfrm>
          <a:prstGeom prst="straightConnector1">
            <a:avLst/>
          </a:prstGeom>
          <a:ln w="38100">
            <a:solidFill>
              <a:schemeClr val="accent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41"/>
          <p:cNvCxnSpPr>
            <a:stCxn id="10" idx="6"/>
            <a:endCxn id="119" idx="0"/>
          </p:cNvCxnSpPr>
          <p:nvPr/>
        </p:nvCxnSpPr>
        <p:spPr>
          <a:xfrm>
            <a:off x="24536400" y="14058900"/>
            <a:ext cx="6951822" cy="1577340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16614" y="27327332"/>
            <a:ext cx="309043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Four restricted electives needed</a:t>
            </a:r>
            <a:endParaRPr lang="en-US" sz="4800" dirty="0"/>
          </a:p>
        </p:txBody>
      </p:sp>
      <p:sp>
        <p:nvSpPr>
          <p:cNvPr id="173" name="Oval 172"/>
          <p:cNvSpPr>
            <a:spLocks noChangeAspect="1"/>
          </p:cNvSpPr>
          <p:nvPr/>
        </p:nvSpPr>
        <p:spPr>
          <a:xfrm>
            <a:off x="26318012" y="20421370"/>
            <a:ext cx="2380163" cy="1154018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Data Warehousing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182" name="Straight Arrow Connector 41"/>
          <p:cNvCxnSpPr>
            <a:stCxn id="10" idx="6"/>
            <a:endCxn id="222" idx="0"/>
          </p:cNvCxnSpPr>
          <p:nvPr/>
        </p:nvCxnSpPr>
        <p:spPr>
          <a:xfrm>
            <a:off x="24536400" y="14058900"/>
            <a:ext cx="2151222" cy="4359516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Oval 221"/>
          <p:cNvSpPr>
            <a:spLocks noChangeAspect="1"/>
          </p:cNvSpPr>
          <p:nvPr/>
        </p:nvSpPr>
        <p:spPr>
          <a:xfrm>
            <a:off x="25603200" y="18418416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Database Systems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1945600" y="3581466"/>
            <a:ext cx="2847822" cy="1751724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Intro to Object-Oriented Programming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252" name="Straight Arrow Connector 41"/>
          <p:cNvCxnSpPr>
            <a:stCxn id="31" idx="5"/>
            <a:endCxn id="272" idx="6"/>
          </p:cNvCxnSpPr>
          <p:nvPr/>
        </p:nvCxnSpPr>
        <p:spPr>
          <a:xfrm rot="5400000">
            <a:off x="17349053" y="21831102"/>
            <a:ext cx="10121246" cy="4128551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Arrow Connector 270"/>
          <p:cNvCxnSpPr>
            <a:stCxn id="222" idx="4"/>
          </p:cNvCxnSpPr>
          <p:nvPr/>
        </p:nvCxnSpPr>
        <p:spPr>
          <a:xfrm>
            <a:off x="26687622" y="19469976"/>
            <a:ext cx="203906" cy="94917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Arrow Connector 41"/>
          <p:cNvCxnSpPr>
            <a:stCxn id="10" idx="6"/>
            <a:endCxn id="516" idx="0"/>
          </p:cNvCxnSpPr>
          <p:nvPr/>
        </p:nvCxnSpPr>
        <p:spPr>
          <a:xfrm>
            <a:off x="24536400" y="14058900"/>
            <a:ext cx="3281419" cy="2334121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Arrow Connector 41"/>
          <p:cNvCxnSpPr>
            <a:endCxn id="148" idx="1"/>
          </p:cNvCxnSpPr>
          <p:nvPr/>
        </p:nvCxnSpPr>
        <p:spPr>
          <a:xfrm>
            <a:off x="4302340" y="17741521"/>
            <a:ext cx="1882514" cy="3175742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Arrow Connector 41"/>
          <p:cNvCxnSpPr>
            <a:stCxn id="62" idx="3"/>
            <a:endCxn id="148" idx="7"/>
          </p:cNvCxnSpPr>
          <p:nvPr/>
        </p:nvCxnSpPr>
        <p:spPr>
          <a:xfrm flipH="1">
            <a:off x="7941903" y="20222966"/>
            <a:ext cx="490426" cy="694297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>
            <a:spLocks noChangeAspect="1"/>
          </p:cNvSpPr>
          <p:nvPr/>
        </p:nvSpPr>
        <p:spPr>
          <a:xfrm>
            <a:off x="25831800" y="25438435"/>
            <a:ext cx="2576190" cy="1249062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Software Engineering I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26" name="Oval 325"/>
          <p:cNvSpPr>
            <a:spLocks noChangeAspect="1"/>
          </p:cNvSpPr>
          <p:nvPr/>
        </p:nvSpPr>
        <p:spPr>
          <a:xfrm>
            <a:off x="36077175" y="29011554"/>
            <a:ext cx="2776631" cy="1346245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600" b="1" dirty="0" err="1" smtClean="0">
                <a:solidFill>
                  <a:schemeClr val="bg1"/>
                </a:solidFill>
              </a:rPr>
              <a:t>Adv</a:t>
            </a:r>
            <a:r>
              <a:rPr lang="en-US" sz="2600" b="1" dirty="0" smtClean="0">
                <a:solidFill>
                  <a:schemeClr val="bg1"/>
                </a:solidFill>
              </a:rPr>
              <a:t> Learning </a:t>
            </a:r>
            <a:r>
              <a:rPr lang="en-US" sz="2600" b="1" dirty="0" err="1" smtClean="0">
                <a:solidFill>
                  <a:schemeClr val="bg1"/>
                </a:solidFill>
              </a:rPr>
              <a:t>Asst</a:t>
            </a:r>
            <a:r>
              <a:rPr lang="en-US" sz="2600" b="1" dirty="0" smtClean="0">
                <a:solidFill>
                  <a:schemeClr val="bg1"/>
                </a:solidFill>
              </a:rPr>
              <a:t> Experience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49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21084</TotalTime>
  <Words>240</Words>
  <Application>Microsoft Office PowerPoint</Application>
  <PresentationFormat>Custom</PresentationFormat>
  <Paragraphs>81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Rowan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Vasil Hnatyshin</dc:creator>
  <cp:lastModifiedBy>Myers, Jack F</cp:lastModifiedBy>
  <cp:revision>198</cp:revision>
  <cp:lastPrinted>2017-07-12T18:40:37Z</cp:lastPrinted>
  <dcterms:created xsi:type="dcterms:W3CDTF">2013-02-27T17:58:40Z</dcterms:created>
  <dcterms:modified xsi:type="dcterms:W3CDTF">2017-07-12T18:53:51Z</dcterms:modified>
</cp:coreProperties>
</file>