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43891200" cy="32918400"/>
  <p:notesSz cx="7010400" cy="9296400"/>
  <p:defaultTextStyle>
    <a:defPPr>
      <a:defRPr lang="en-US"/>
    </a:defPPr>
    <a:lvl1pPr marL="0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89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7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167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556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944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33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723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111" algn="l" defTabSz="4388777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EFD7A7"/>
    <a:srgbClr val="FDBFF4"/>
    <a:srgbClr val="500000"/>
    <a:srgbClr val="0000FF"/>
    <a:srgbClr val="BFEEFD"/>
    <a:srgbClr val="9FFFFF"/>
    <a:srgbClr val="FFFF66"/>
    <a:srgbClr val="67FF57"/>
    <a:srgbClr val="2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6830" autoAdjust="0"/>
  </p:normalViewPr>
  <p:slideViewPr>
    <p:cSldViewPr>
      <p:cViewPr>
        <p:scale>
          <a:sx n="33" d="100"/>
          <a:sy n="33" d="100"/>
        </p:scale>
        <p:origin x="-2154" y="2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7A4240C-AF0D-417D-81E9-0E412DC16EE4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7F883FE-866E-4718-9E8F-DB14D92E3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1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883FE-866E-4718-9E8F-DB14D92E32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2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8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77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167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55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944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33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72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5111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89" indent="0">
              <a:buNone/>
              <a:defRPr sz="9600" b="1"/>
            </a:lvl2pPr>
            <a:lvl3pPr marL="4388777" indent="0">
              <a:buNone/>
              <a:defRPr sz="8600" b="1"/>
            </a:lvl3pPr>
            <a:lvl4pPr marL="6583167" indent="0">
              <a:buNone/>
              <a:defRPr sz="7700" b="1"/>
            </a:lvl4pPr>
            <a:lvl5pPr marL="8777556" indent="0">
              <a:buNone/>
              <a:defRPr sz="7700" b="1"/>
            </a:lvl5pPr>
            <a:lvl6pPr marL="10971944" indent="0">
              <a:buNone/>
              <a:defRPr sz="7700" b="1"/>
            </a:lvl6pPr>
            <a:lvl7pPr marL="13166333" indent="0">
              <a:buNone/>
              <a:defRPr sz="7700" b="1"/>
            </a:lvl7pPr>
            <a:lvl8pPr marL="15360723" indent="0">
              <a:buNone/>
              <a:defRPr sz="7700" b="1"/>
            </a:lvl8pPr>
            <a:lvl9pPr marL="17555111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3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89" indent="0">
              <a:buNone/>
              <a:defRPr sz="13400"/>
            </a:lvl2pPr>
            <a:lvl3pPr marL="4388777" indent="0">
              <a:buNone/>
              <a:defRPr sz="11500"/>
            </a:lvl3pPr>
            <a:lvl4pPr marL="6583167" indent="0">
              <a:buNone/>
              <a:defRPr sz="9600"/>
            </a:lvl4pPr>
            <a:lvl5pPr marL="8777556" indent="0">
              <a:buNone/>
              <a:defRPr sz="9600"/>
            </a:lvl5pPr>
            <a:lvl6pPr marL="10971944" indent="0">
              <a:buNone/>
              <a:defRPr sz="9600"/>
            </a:lvl6pPr>
            <a:lvl7pPr marL="13166333" indent="0">
              <a:buNone/>
              <a:defRPr sz="9600"/>
            </a:lvl7pPr>
            <a:lvl8pPr marL="15360723" indent="0">
              <a:buNone/>
              <a:defRPr sz="9600"/>
            </a:lvl8pPr>
            <a:lvl9pPr marL="17555111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2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89" indent="0">
              <a:buNone/>
              <a:defRPr sz="5700"/>
            </a:lvl2pPr>
            <a:lvl3pPr marL="4388777" indent="0">
              <a:buNone/>
              <a:defRPr sz="4800"/>
            </a:lvl3pPr>
            <a:lvl4pPr marL="6583167" indent="0">
              <a:buNone/>
              <a:defRPr sz="4300"/>
            </a:lvl4pPr>
            <a:lvl5pPr marL="8777556" indent="0">
              <a:buNone/>
              <a:defRPr sz="4300"/>
            </a:lvl5pPr>
            <a:lvl6pPr marL="10971944" indent="0">
              <a:buNone/>
              <a:defRPr sz="4300"/>
            </a:lvl6pPr>
            <a:lvl7pPr marL="13166333" indent="0">
              <a:buNone/>
              <a:defRPr sz="4300"/>
            </a:lvl7pPr>
            <a:lvl8pPr marL="15360723" indent="0">
              <a:buNone/>
              <a:defRPr sz="4300"/>
            </a:lvl8pPr>
            <a:lvl9pPr marL="17555111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7" tIns="219439" rIns="438877" bIns="21943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877" tIns="219439" rIns="438877" bIns="2194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89F7-67C8-4D98-8AD7-B2D2381D5D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877" tIns="219439" rIns="438877" bIns="219439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597E8-5550-40DE-86C8-2D37923C1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77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91" indent="-1645791" algn="l" defTabSz="4388777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82" indent="-1371493" algn="l" defTabSz="4388777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73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61" indent="-1097194" algn="l" defTabSz="4388777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750" indent="-1097194" algn="l" defTabSz="4388777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13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528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917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305" indent="-1097194" algn="l" defTabSz="4388777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89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7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167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556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944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33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723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111" algn="l" defTabSz="4388777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4022696" y="7988190"/>
            <a:ext cx="3365545" cy="1833697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Object-Oriented Programming &amp; Data Abstraction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4368378" y="10597400"/>
            <a:ext cx="3080338" cy="1779823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0000FF"/>
                </a:solidFill>
              </a:rPr>
              <a:t>Data Structures &amp; Algorithms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30902278" y="10210724"/>
            <a:ext cx="2912907" cy="160020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Foundations of Computer Science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35280355" y="15294068"/>
            <a:ext cx="2733447" cy="1325307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Programming Languages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9541944" y="7775531"/>
            <a:ext cx="2708034" cy="121920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Computer </a:t>
            </a:r>
          </a:p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Organization</a:t>
            </a:r>
            <a:endParaRPr lang="en-US" sz="2400" b="1" dirty="0">
              <a:solidFill>
                <a:srgbClr val="0000FF"/>
              </a:solidFill>
            </a:endParaRPr>
          </a:p>
        </p:txBody>
      </p:sp>
      <p:cxnSp>
        <p:nvCxnSpPr>
          <p:cNvPr id="121" name="Straight Arrow Connector 41"/>
          <p:cNvCxnSpPr>
            <a:stCxn id="4" idx="4"/>
            <a:endCxn id="5" idx="0"/>
          </p:cNvCxnSpPr>
          <p:nvPr/>
        </p:nvCxnSpPr>
        <p:spPr>
          <a:xfrm flipH="1">
            <a:off x="35705469" y="5274379"/>
            <a:ext cx="436598" cy="2713811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41"/>
          <p:cNvCxnSpPr>
            <a:stCxn id="5" idx="4"/>
            <a:endCxn id="10" idx="0"/>
          </p:cNvCxnSpPr>
          <p:nvPr/>
        </p:nvCxnSpPr>
        <p:spPr>
          <a:xfrm>
            <a:off x="35705469" y="9821887"/>
            <a:ext cx="203078" cy="77551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41"/>
          <p:cNvCxnSpPr>
            <a:stCxn id="14" idx="5"/>
          </p:cNvCxnSpPr>
          <p:nvPr/>
        </p:nvCxnSpPr>
        <p:spPr>
          <a:xfrm>
            <a:off x="32224012" y="5881978"/>
            <a:ext cx="2267165" cy="5188813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Arrow Connector 41"/>
          <p:cNvCxnSpPr>
            <a:stCxn id="14" idx="6"/>
            <a:endCxn id="39" idx="1"/>
          </p:cNvCxnSpPr>
          <p:nvPr/>
        </p:nvCxnSpPr>
        <p:spPr>
          <a:xfrm>
            <a:off x="32592267" y="5450926"/>
            <a:ext cx="7346259" cy="2503153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Arrow Connector 41"/>
          <p:cNvCxnSpPr>
            <a:stCxn id="4" idx="6"/>
            <a:endCxn id="39" idx="0"/>
          </p:cNvCxnSpPr>
          <p:nvPr/>
        </p:nvCxnSpPr>
        <p:spPr>
          <a:xfrm>
            <a:off x="37565978" y="4398517"/>
            <a:ext cx="3329983" cy="3377014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41"/>
          <p:cNvCxnSpPr>
            <a:stCxn id="10" idx="4"/>
            <a:endCxn id="31" idx="0"/>
          </p:cNvCxnSpPr>
          <p:nvPr/>
        </p:nvCxnSpPr>
        <p:spPr>
          <a:xfrm>
            <a:off x="35908547" y="12377223"/>
            <a:ext cx="738532" cy="2916845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41"/>
          <p:cNvCxnSpPr>
            <a:stCxn id="39" idx="3"/>
            <a:endCxn id="31" idx="6"/>
          </p:cNvCxnSpPr>
          <p:nvPr/>
        </p:nvCxnSpPr>
        <p:spPr>
          <a:xfrm flipH="1">
            <a:off x="38013802" y="8816183"/>
            <a:ext cx="1924724" cy="7140539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41"/>
          <p:cNvCxnSpPr>
            <a:stCxn id="39" idx="2"/>
          </p:cNvCxnSpPr>
          <p:nvPr/>
        </p:nvCxnSpPr>
        <p:spPr>
          <a:xfrm rot="10800000" flipV="1">
            <a:off x="38086676" y="8385130"/>
            <a:ext cx="1455269" cy="4593115"/>
          </a:xfrm>
          <a:prstGeom prst="curvedConnector2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7" name="Straight Arrow Connector 846"/>
          <p:cNvCxnSpPr>
            <a:stCxn id="4" idx="3"/>
            <a:endCxn id="46" idx="7"/>
          </p:cNvCxnSpPr>
          <p:nvPr/>
        </p:nvCxnSpPr>
        <p:spPr>
          <a:xfrm flipH="1">
            <a:off x="33388600" y="5017845"/>
            <a:ext cx="1746610" cy="542722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0" name="Straight Arrow Connector 41"/>
          <p:cNvCxnSpPr>
            <a:endCxn id="25" idx="0"/>
          </p:cNvCxnSpPr>
          <p:nvPr/>
        </p:nvCxnSpPr>
        <p:spPr>
          <a:xfrm>
            <a:off x="41305249" y="8975213"/>
            <a:ext cx="241650" cy="5903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25450800" y="493296"/>
            <a:ext cx="18055389" cy="19775904"/>
          </a:xfrm>
          <a:prstGeom prst="rect">
            <a:avLst/>
          </a:prstGeom>
          <a:noFill/>
          <a:ln w="127000" cmpd="dbl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/>
          </a:p>
        </p:txBody>
      </p:sp>
      <p:sp>
        <p:nvSpPr>
          <p:cNvPr id="279" name="TextBox 278"/>
          <p:cNvSpPr txBox="1"/>
          <p:nvPr/>
        </p:nvSpPr>
        <p:spPr>
          <a:xfrm>
            <a:off x="25701208" y="720831"/>
            <a:ext cx="17961392" cy="1415772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dirty="0" smtClean="0"/>
              <a:t>Courses in the Computer Science Minor </a:t>
            </a:r>
            <a:endParaRPr lang="en-US" dirty="0"/>
          </a:p>
        </p:txBody>
      </p:sp>
      <p:sp>
        <p:nvSpPr>
          <p:cNvPr id="316" name="Oval 315"/>
          <p:cNvSpPr>
            <a:spLocks noChangeAspect="1"/>
          </p:cNvSpPr>
          <p:nvPr/>
        </p:nvSpPr>
        <p:spPr>
          <a:xfrm>
            <a:off x="28144470" y="18366081"/>
            <a:ext cx="2168843" cy="10515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Restricted Elective CS course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17" name="Oval 316"/>
          <p:cNvSpPr>
            <a:spLocks noChangeAspect="1"/>
          </p:cNvSpPr>
          <p:nvPr/>
        </p:nvSpPr>
        <p:spPr>
          <a:xfrm>
            <a:off x="30580783" y="18366081"/>
            <a:ext cx="2168843" cy="105156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Required Math course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18" name="Oval 317"/>
          <p:cNvSpPr>
            <a:spLocks noChangeAspect="1"/>
          </p:cNvSpPr>
          <p:nvPr/>
        </p:nvSpPr>
        <p:spPr>
          <a:xfrm>
            <a:off x="25708157" y="18366081"/>
            <a:ext cx="2168843" cy="105156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rgbClr val="0000FF"/>
                </a:solidFill>
              </a:rPr>
              <a:t>Required CS course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324" name="Straight Arrow Connector 41"/>
          <p:cNvCxnSpPr/>
          <p:nvPr/>
        </p:nvCxnSpPr>
        <p:spPr>
          <a:xfrm flipH="1">
            <a:off x="37951939" y="18773685"/>
            <a:ext cx="735792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38790138" y="18613517"/>
            <a:ext cx="171252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Pre-requisite </a:t>
            </a:r>
            <a:endParaRPr lang="en-US" sz="2400" b="1" dirty="0"/>
          </a:p>
        </p:txBody>
      </p:sp>
      <p:cxnSp>
        <p:nvCxnSpPr>
          <p:cNvPr id="327" name="Straight Arrow Connector 41"/>
          <p:cNvCxnSpPr/>
          <p:nvPr/>
        </p:nvCxnSpPr>
        <p:spPr>
          <a:xfrm>
            <a:off x="40847538" y="18841504"/>
            <a:ext cx="529062" cy="0"/>
          </a:xfrm>
          <a:prstGeom prst="straightConnector1">
            <a:avLst/>
          </a:prstGeom>
          <a:ln w="38100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/>
          <p:cNvSpPr txBox="1"/>
          <p:nvPr/>
        </p:nvSpPr>
        <p:spPr>
          <a:xfrm>
            <a:off x="41588804" y="18612904"/>
            <a:ext cx="16165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r>
              <a:rPr lang="en-US" sz="2400" b="1" dirty="0" smtClean="0"/>
              <a:t>Co-requisite </a:t>
            </a:r>
            <a:endParaRPr lang="en-US" sz="2400" b="1" dirty="0"/>
          </a:p>
        </p:txBody>
      </p:sp>
      <p:cxnSp>
        <p:nvCxnSpPr>
          <p:cNvPr id="301" name="Straight Connector 300"/>
          <p:cNvCxnSpPr/>
          <p:nvPr/>
        </p:nvCxnSpPr>
        <p:spPr>
          <a:xfrm flipV="1">
            <a:off x="25450800" y="2398297"/>
            <a:ext cx="18055389" cy="59634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>
            <a:off x="25450800" y="18059400"/>
            <a:ext cx="18079452" cy="0"/>
          </a:xfrm>
          <a:prstGeom prst="line">
            <a:avLst/>
          </a:prstGeom>
          <a:ln w="127000" cmpd="dbl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" name="TextBox 1217"/>
          <p:cNvSpPr txBox="1"/>
          <p:nvPr/>
        </p:nvSpPr>
        <p:spPr>
          <a:xfrm>
            <a:off x="35641071" y="19595460"/>
            <a:ext cx="8740582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US" sz="2400" b="1" dirty="0" smtClean="0"/>
              <a:t>Developed by:</a:t>
            </a:r>
            <a:r>
              <a:rPr lang="en-US" sz="2400" b="1" i="1" dirty="0" smtClean="0"/>
              <a:t> Department of Computer Science, 1 Nov 2016</a:t>
            </a:r>
            <a:endParaRPr lang="en-US" sz="24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4754" y="2493166"/>
            <a:ext cx="4463046" cy="2298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val 13"/>
          <p:cNvSpPr/>
          <p:nvPr/>
        </p:nvSpPr>
        <p:spPr>
          <a:xfrm>
            <a:off x="30077667" y="4841326"/>
            <a:ext cx="2514600" cy="1219200"/>
          </a:xfrm>
          <a:prstGeom prst="ellipse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Discrete Structures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36399170" y="12860335"/>
            <a:ext cx="2086605" cy="121920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Operating Systems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4718156" y="3522655"/>
            <a:ext cx="2847822" cy="1751724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rgbClr val="0000FF"/>
                </a:solidFill>
              </a:rPr>
              <a:t>Intro to Object-Oriented Programming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73" name="Oval 172"/>
          <p:cNvSpPr>
            <a:spLocks noChangeAspect="1"/>
          </p:cNvSpPr>
          <p:nvPr/>
        </p:nvSpPr>
        <p:spPr>
          <a:xfrm>
            <a:off x="32704165" y="14275638"/>
            <a:ext cx="2576190" cy="1249062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Software Engineering I</a:t>
            </a:r>
          </a:p>
        </p:txBody>
      </p:sp>
      <p:sp>
        <p:nvSpPr>
          <p:cNvPr id="182" name="Oval 181"/>
          <p:cNvSpPr>
            <a:spLocks noChangeAspect="1"/>
          </p:cNvSpPr>
          <p:nvPr/>
        </p:nvSpPr>
        <p:spPr>
          <a:xfrm>
            <a:off x="29916209" y="12766190"/>
            <a:ext cx="3268981" cy="1584960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Design &amp; Analysis of Algorithms</a:t>
            </a:r>
          </a:p>
        </p:txBody>
      </p:sp>
      <p:cxnSp>
        <p:nvCxnSpPr>
          <p:cNvPr id="184" name="Straight Arrow Connector 41"/>
          <p:cNvCxnSpPr>
            <a:endCxn id="173" idx="0"/>
          </p:cNvCxnSpPr>
          <p:nvPr/>
        </p:nvCxnSpPr>
        <p:spPr>
          <a:xfrm flipH="1">
            <a:off x="33992260" y="12335505"/>
            <a:ext cx="1363856" cy="1940133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41"/>
          <p:cNvCxnSpPr/>
          <p:nvPr/>
        </p:nvCxnSpPr>
        <p:spPr>
          <a:xfrm flipH="1">
            <a:off x="33091398" y="11955608"/>
            <a:ext cx="1409353" cy="1206347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26588935" y="5150911"/>
            <a:ext cx="2514600" cy="121920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Calculus I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08" name="Oval 207"/>
          <p:cNvSpPr/>
          <p:nvPr/>
        </p:nvSpPr>
        <p:spPr>
          <a:xfrm>
            <a:off x="26588935" y="7360711"/>
            <a:ext cx="2514600" cy="121920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Calculus II</a:t>
            </a:r>
            <a:endParaRPr lang="en-US" sz="3200" b="1" dirty="0">
              <a:solidFill>
                <a:schemeClr val="tx1"/>
              </a:solidFill>
            </a:endParaRPr>
          </a:p>
        </p:txBody>
      </p:sp>
      <p:cxnSp>
        <p:nvCxnSpPr>
          <p:cNvPr id="209" name="Straight Arrow Connector 41"/>
          <p:cNvCxnSpPr>
            <a:stCxn id="206" idx="4"/>
            <a:endCxn id="208" idx="0"/>
          </p:cNvCxnSpPr>
          <p:nvPr/>
        </p:nvCxnSpPr>
        <p:spPr>
          <a:xfrm>
            <a:off x="27846235" y="6370111"/>
            <a:ext cx="0" cy="990600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41"/>
          <p:cNvCxnSpPr>
            <a:stCxn id="208" idx="5"/>
          </p:cNvCxnSpPr>
          <p:nvPr/>
        </p:nvCxnSpPr>
        <p:spPr>
          <a:xfrm>
            <a:off x="28735280" y="8401363"/>
            <a:ext cx="747039" cy="1035929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41"/>
          <p:cNvCxnSpPr>
            <a:stCxn id="208" idx="4"/>
            <a:endCxn id="219" idx="0"/>
          </p:cNvCxnSpPr>
          <p:nvPr/>
        </p:nvCxnSpPr>
        <p:spPr>
          <a:xfrm flipH="1">
            <a:off x="27804398" y="8579911"/>
            <a:ext cx="41837" cy="361876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28212080" y="9413269"/>
            <a:ext cx="2514600" cy="121920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Linear Algebra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218" name="Oval 217"/>
          <p:cNvSpPr>
            <a:spLocks noChangeAspect="1"/>
          </p:cNvSpPr>
          <p:nvPr/>
        </p:nvSpPr>
        <p:spPr>
          <a:xfrm>
            <a:off x="35473957" y="18366081"/>
            <a:ext cx="2168843" cy="1051560"/>
          </a:xfrm>
          <a:prstGeom prst="ellipse">
            <a:avLst/>
          </a:prstGeom>
          <a:solidFill>
            <a:srgbClr val="FDBFF4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Required pre-requisite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26547098" y="12198675"/>
            <a:ext cx="2514600" cy="1219200"/>
          </a:xfrm>
          <a:prstGeom prst="ellipse">
            <a:avLst/>
          </a:prstGeom>
          <a:solidFill>
            <a:srgbClr val="EFD7A7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Numerical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Analysis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221" name="Straight Arrow Connector 220"/>
          <p:cNvCxnSpPr>
            <a:stCxn id="4" idx="2"/>
            <a:endCxn id="219" idx="6"/>
          </p:cNvCxnSpPr>
          <p:nvPr/>
        </p:nvCxnSpPr>
        <p:spPr>
          <a:xfrm flipH="1">
            <a:off x="29061698" y="4398517"/>
            <a:ext cx="5656458" cy="8409758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Oval 221"/>
          <p:cNvSpPr/>
          <p:nvPr/>
        </p:nvSpPr>
        <p:spPr>
          <a:xfrm>
            <a:off x="33017096" y="18364200"/>
            <a:ext cx="2189393" cy="1055323"/>
          </a:xfrm>
          <a:prstGeom prst="ellipse">
            <a:avLst/>
          </a:prstGeom>
          <a:solidFill>
            <a:srgbClr val="EFD7A7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Restricted Elective Math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23" name="Straight Arrow Connector 41"/>
          <p:cNvCxnSpPr>
            <a:stCxn id="214" idx="4"/>
            <a:endCxn id="219" idx="7"/>
          </p:cNvCxnSpPr>
          <p:nvPr/>
        </p:nvCxnSpPr>
        <p:spPr>
          <a:xfrm flipH="1">
            <a:off x="28693443" y="10632469"/>
            <a:ext cx="775937" cy="1744754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41"/>
          <p:cNvCxnSpPr>
            <a:endCxn id="182" idx="0"/>
          </p:cNvCxnSpPr>
          <p:nvPr/>
        </p:nvCxnSpPr>
        <p:spPr>
          <a:xfrm flipH="1">
            <a:off x="31550700" y="11729898"/>
            <a:ext cx="263431" cy="103629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6849514" y="3481786"/>
            <a:ext cx="7631083" cy="830997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Engineering students should take </a:t>
            </a:r>
            <a:r>
              <a:rPr lang="en-US" dirty="0"/>
              <a:t>CS 04.113 IOOP instead of </a:t>
            </a:r>
            <a:r>
              <a:rPr lang="en-US" dirty="0" smtClean="0"/>
              <a:t>CS </a:t>
            </a:r>
            <a:r>
              <a:rPr lang="en-US" dirty="0"/>
              <a:t>04.103 Computer Science and Programming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0758796" y="5500162"/>
            <a:ext cx="2452399" cy="193899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400" i="1"/>
            </a:lvl1pPr>
          </a:lstStyle>
          <a:p>
            <a:r>
              <a:rPr lang="en-US" dirty="0" smtClean="0"/>
              <a:t>ECE students can substitute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ECE </a:t>
            </a:r>
            <a:r>
              <a:rPr lang="en-US" dirty="0"/>
              <a:t>09.243 Computer Architecture</a:t>
            </a:r>
          </a:p>
        </p:txBody>
      </p:sp>
      <p:sp>
        <p:nvSpPr>
          <p:cNvPr id="76" name="Oval 75"/>
          <p:cNvSpPr>
            <a:spLocks noChangeAspect="1"/>
          </p:cNvSpPr>
          <p:nvPr/>
        </p:nvSpPr>
        <p:spPr>
          <a:xfrm>
            <a:off x="27105846" y="14997357"/>
            <a:ext cx="3347104" cy="1772473"/>
          </a:xfrm>
          <a:prstGeom prst="ellipse">
            <a:avLst/>
          </a:prstGeom>
          <a:solidFill>
            <a:srgbClr val="5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Any other restricted elective for the BS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0118799" y="9565546"/>
            <a:ext cx="2873975" cy="5663926"/>
            <a:chOff x="38262596" y="15019841"/>
            <a:chExt cx="2873975" cy="5663926"/>
          </a:xfrm>
        </p:grpSpPr>
        <p:sp>
          <p:nvSpPr>
            <p:cNvPr id="192" name="Oval 191"/>
            <p:cNvSpPr/>
            <p:nvPr/>
          </p:nvSpPr>
          <p:spPr>
            <a:xfrm>
              <a:off x="38948163" y="17213341"/>
              <a:ext cx="2016831" cy="1219200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Digital Computer Laboratory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38966263" y="15250022"/>
              <a:ext cx="2046928" cy="1219200"/>
            </a:xfrm>
            <a:prstGeom prst="ellipse">
              <a:avLst/>
            </a:prstGeom>
            <a:solidFill>
              <a:srgbClr val="50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Principles of Digital Computing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97" name="Straight Arrow Connector 41"/>
            <p:cNvCxnSpPr>
              <a:stCxn id="196" idx="4"/>
            </p:cNvCxnSpPr>
            <p:nvPr/>
          </p:nvCxnSpPr>
          <p:spPr>
            <a:xfrm flipH="1">
              <a:off x="39956578" y="16469222"/>
              <a:ext cx="33149" cy="63518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38262596" y="18744775"/>
              <a:ext cx="2873975" cy="1938992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dash"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2400" i="1"/>
              </a:lvl1pPr>
            </a:lstStyle>
            <a:p>
              <a:r>
                <a:rPr lang="en-US" dirty="0" smtClean="0"/>
                <a:t>ECE students can substitute </a:t>
              </a:r>
              <a:r>
                <a:rPr lang="en-US" dirty="0"/>
                <a:t> 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/>
                <a:t>ECE </a:t>
              </a:r>
              <a:r>
                <a:rPr lang="en-US" dirty="0"/>
                <a:t>09.241 Digital </a:t>
              </a:r>
              <a:r>
                <a:rPr lang="en-US" dirty="0" smtClean="0"/>
                <a:t>I  </a:t>
              </a:r>
              <a:br>
                <a:rPr lang="en-US" dirty="0" smtClean="0"/>
              </a:br>
              <a:r>
                <a:rPr lang="en-US" b="1" dirty="0" smtClean="0"/>
                <a:t>plus </a:t>
              </a:r>
              <a:r>
                <a:rPr lang="en-US" dirty="0" smtClean="0"/>
                <a:t>ECE </a:t>
              </a:r>
              <a:r>
                <a:rPr lang="en-US" dirty="0"/>
                <a:t>09.342 Digital II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262597" y="15019841"/>
              <a:ext cx="2856197" cy="348015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8352153" y="16240780"/>
              <a:ext cx="73449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and</a:t>
              </a:r>
              <a:endParaRPr lang="en-US" sz="2800" dirty="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28583898" y="16947649"/>
            <a:ext cx="9735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Two restricted electives needed</a:t>
            </a:r>
            <a:endParaRPr lang="en-US" sz="4800" dirty="0"/>
          </a:p>
        </p:txBody>
      </p:sp>
      <p:cxnSp>
        <p:nvCxnSpPr>
          <p:cNvPr id="136" name="Straight Arrow Connector 41"/>
          <p:cNvCxnSpPr>
            <a:endCxn id="165" idx="0"/>
          </p:cNvCxnSpPr>
          <p:nvPr/>
        </p:nvCxnSpPr>
        <p:spPr>
          <a:xfrm>
            <a:off x="37070931" y="12162323"/>
            <a:ext cx="371542" cy="69801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stCxn id="14" idx="4"/>
            <a:endCxn id="46" idx="0"/>
          </p:cNvCxnSpPr>
          <p:nvPr/>
        </p:nvCxnSpPr>
        <p:spPr>
          <a:xfrm rot="16200000" flipH="1">
            <a:off x="29771750" y="7623742"/>
            <a:ext cx="4150198" cy="1023765"/>
          </a:xfrm>
          <a:prstGeom prst="curved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19955</TotalTime>
  <Words>117</Words>
  <Application>Microsoft Office PowerPoint</Application>
  <PresentationFormat>Custom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Rowan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Vasil Hnatyshin</dc:creator>
  <cp:lastModifiedBy>Myers, Jack F</cp:lastModifiedBy>
  <cp:revision>205</cp:revision>
  <cp:lastPrinted>2016-11-02T18:57:08Z</cp:lastPrinted>
  <dcterms:created xsi:type="dcterms:W3CDTF">2013-02-27T17:58:40Z</dcterms:created>
  <dcterms:modified xsi:type="dcterms:W3CDTF">2016-11-02T19:03:29Z</dcterms:modified>
</cp:coreProperties>
</file>