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10" r:id="rId2"/>
    <p:sldId id="719" r:id="rId3"/>
    <p:sldId id="721" r:id="rId4"/>
    <p:sldId id="711" r:id="rId5"/>
    <p:sldId id="728" r:id="rId6"/>
    <p:sldId id="730" r:id="rId7"/>
    <p:sldId id="729" r:id="rId8"/>
    <p:sldId id="725" r:id="rId9"/>
    <p:sldId id="732" r:id="rId10"/>
    <p:sldId id="731" r:id="rId11"/>
    <p:sldId id="733" r:id="rId12"/>
    <p:sldId id="712" r:id="rId13"/>
    <p:sldId id="715" r:id="rId14"/>
    <p:sldId id="716" r:id="rId15"/>
    <p:sldId id="713" r:id="rId16"/>
    <p:sldId id="734" r:id="rId17"/>
    <p:sldId id="717" r:id="rId18"/>
    <p:sldId id="714" r:id="rId19"/>
    <p:sldId id="735" r:id="rId20"/>
  </p:sldIdLst>
  <p:sldSz cx="9144000" cy="6858000" type="screen4x3"/>
  <p:notesSz cx="6858000" cy="9180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5pPr>
    <a:lvl6pPr marL="2286000" algn="l" defTabSz="914400" rtl="0" eaLnBrk="1" latinLnBrk="0" hangingPunct="1"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6pPr>
    <a:lvl7pPr marL="2743200" algn="l" defTabSz="914400" rtl="0" eaLnBrk="1" latinLnBrk="0" hangingPunct="1"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7pPr>
    <a:lvl8pPr marL="3200400" algn="l" defTabSz="914400" rtl="0" eaLnBrk="1" latinLnBrk="0" hangingPunct="1"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8pPr>
    <a:lvl9pPr marL="3657600" algn="l" defTabSz="914400" rtl="0" eaLnBrk="1" latinLnBrk="0" hangingPunct="1">
      <a:defRPr sz="2400" kern="1200">
        <a:solidFill>
          <a:schemeClr val="tx2"/>
        </a:solidFill>
        <a:latin typeface="Georgia" pitchFamily="18" charset="0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5111"/>
    <a:srgbClr val="663300"/>
    <a:srgbClr val="633E0D"/>
    <a:srgbClr val="2B1206"/>
    <a:srgbClr val="3B1808"/>
    <a:srgbClr val="F7C21C"/>
    <a:srgbClr val="D09E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11" autoAdjust="0"/>
    <p:restoredTop sz="91758" autoAdjust="0"/>
  </p:normalViewPr>
  <p:slideViewPr>
    <p:cSldViewPr>
      <p:cViewPr varScale="1">
        <p:scale>
          <a:sx n="82" d="100"/>
          <a:sy n="82" d="100"/>
        </p:scale>
        <p:origin x="9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936"/>
    </p:cViewPr>
  </p:sorterViewPr>
  <p:notesViewPr>
    <p:cSldViewPr>
      <p:cViewPr varScale="1">
        <p:scale>
          <a:sx n="83" d="100"/>
          <a:sy n="83" d="100"/>
        </p:scale>
        <p:origin x="3992" y="200"/>
      </p:cViewPr>
      <p:guideLst>
        <p:guide orient="horz" pos="2892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185" cy="459026"/>
          </a:xfrm>
          <a:prstGeom prst="rect">
            <a:avLst/>
          </a:prstGeom>
        </p:spPr>
        <p:txBody>
          <a:bodyPr vert="horz" lIns="91638" tIns="45820" rIns="91638" bIns="45820" rtlCol="0"/>
          <a:lstStyle>
            <a:lvl1pPr algn="l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279" y="0"/>
            <a:ext cx="2971185" cy="459026"/>
          </a:xfrm>
          <a:prstGeom prst="rect">
            <a:avLst/>
          </a:prstGeom>
        </p:spPr>
        <p:txBody>
          <a:bodyPr vert="horz" lIns="91638" tIns="45820" rIns="91638" bIns="45820" rtlCol="0"/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B6E80E0D-FAFB-4B77-8DB5-7B6D080A6B43}" type="datetimeFigureOut">
              <a:rPr lang="en-US"/>
              <a:pPr>
                <a:defRPr/>
              </a:pPr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19942"/>
            <a:ext cx="2971185" cy="459026"/>
          </a:xfrm>
          <a:prstGeom prst="rect">
            <a:avLst/>
          </a:prstGeom>
        </p:spPr>
        <p:txBody>
          <a:bodyPr vert="horz" lIns="91638" tIns="45820" rIns="91638" bIns="45820" rtlCol="0" anchor="b"/>
          <a:lstStyle>
            <a:lvl1pPr algn="l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279" y="8719942"/>
            <a:ext cx="2971185" cy="459026"/>
          </a:xfrm>
          <a:prstGeom prst="rect">
            <a:avLst/>
          </a:prstGeom>
        </p:spPr>
        <p:txBody>
          <a:bodyPr vert="horz" lIns="91638" tIns="45820" rIns="91638" bIns="45820" rtlCol="0" anchor="b"/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7BD9EF64-E68E-442A-B243-AAC87167A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952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185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8" tIns="45820" rIns="91638" bIns="458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815" y="0"/>
            <a:ext cx="2971185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8" tIns="45820" rIns="91638" bIns="458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3475" y="687388"/>
            <a:ext cx="4591050" cy="3443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093" y="4359972"/>
            <a:ext cx="5029815" cy="413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8" tIns="45820" rIns="91638" bIns="458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21488"/>
            <a:ext cx="2971185" cy="4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8" tIns="45820" rIns="91638" bIns="458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815" y="8721488"/>
            <a:ext cx="2971185" cy="4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638" tIns="45820" rIns="91638" bIns="458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Georgia" pitchFamily="-64" charset="0"/>
                <a:ea typeface="Geneva" pitchFamily="-64" charset="0"/>
                <a:cs typeface="Geneva" pitchFamily="-64" charset="0"/>
              </a:defRPr>
            </a:lvl1pPr>
          </a:lstStyle>
          <a:p>
            <a:pPr>
              <a:defRPr/>
            </a:pPr>
            <a:fld id="{7599334F-9603-43DA-8370-C08C3C1BF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85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 pitchFamily="-64" charset="0"/>
        <a:ea typeface="Geneva" pitchFamily="-64" charset="0"/>
        <a:cs typeface="Geneva" pitchFamily="-6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BC791-7BF7-4048-9F35-AC4838302E9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2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67E32-C850-42BA-9B06-79FABC34567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887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967E32-C850-42BA-9B06-79FABC34567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750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B0DE6E-EBC6-46A8-81F9-DD378AFC1A47}" type="slidenum">
              <a:rPr lang="en-US" sz="1200"/>
              <a:pPr algn="r"/>
              <a:t>9</a:t>
            </a:fld>
            <a:endParaRPr lang="en-US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648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4613" y="8719894"/>
            <a:ext cx="2971800" cy="459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B7D636E-440D-4C11-8686-8EBA3A2FCBC4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2389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BC791-7BF7-4048-9F35-AC4838302E9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7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304800"/>
            <a:ext cx="21336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2484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909AEC-123D-4C8C-8776-EFE477D2366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6386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143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143000"/>
            <a:ext cx="36957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143000"/>
            <a:ext cx="7543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9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ahoma" pitchFamily="34" charset="0"/>
          <a:ea typeface="Geneva" pitchFamily="-64" charset="0"/>
          <a:cs typeface="Geneva" pitchFamily="-6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ahoma" pitchFamily="34" charset="0"/>
          <a:ea typeface="Geneva" pitchFamily="-64" charset="0"/>
          <a:cs typeface="Geneva" pitchFamily="-6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ahoma" pitchFamily="34" charset="0"/>
          <a:ea typeface="Geneva" pitchFamily="-64" charset="0"/>
          <a:cs typeface="Geneva" pitchFamily="-6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ahoma" pitchFamily="34" charset="0"/>
          <a:ea typeface="Geneva" pitchFamily="-64" charset="0"/>
          <a:cs typeface="Geneva" pitchFamily="-6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rebuchet MS" pitchFamily="-64" charset="0"/>
          <a:ea typeface="Geneva" pitchFamily="-64" charset="0"/>
          <a:cs typeface="Geneva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rebuchet MS" pitchFamily="-64" charset="0"/>
          <a:ea typeface="Geneva" pitchFamily="-64" charset="0"/>
          <a:cs typeface="Geneva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rebuchet MS" pitchFamily="-64" charset="0"/>
          <a:ea typeface="Geneva" pitchFamily="-64" charset="0"/>
          <a:cs typeface="Geneva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3B1808"/>
          </a:solidFill>
          <a:latin typeface="Trebuchet MS" pitchFamily="-64" charset="0"/>
          <a:ea typeface="Geneva" pitchFamily="-64" charset="0"/>
          <a:cs typeface="Geneva" pitchFamily="-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F511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F511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F511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F511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F511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7F511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7F511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7F511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7F511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ucsm.org/cs/advising/brochures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rucsm.org/cs/advising/brochur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et.org/schools.as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wan.edu/c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086600" y="6482094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Fall 2017</a:t>
            </a:r>
            <a:endParaRPr lang="en-US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228600"/>
            <a:ext cx="8458200" cy="25146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College of Science and Mathematics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4000" b="1" dirty="0" smtClean="0"/>
              <a:t>Department of Computer Science</a:t>
            </a:r>
            <a:endParaRPr lang="en-US" sz="4000" b="1" dirty="0"/>
          </a:p>
        </p:txBody>
      </p:sp>
      <p:pic>
        <p:nvPicPr>
          <p:cNvPr id="296961" name="Picture 1"/>
          <p:cNvPicPr>
            <a:picLocks noChangeAspect="1" noChangeArrowheads="1"/>
          </p:cNvPicPr>
          <p:nvPr/>
        </p:nvPicPr>
        <p:blipFill>
          <a:blip r:embed="rId3" cstate="print"/>
          <a:srcRect l="1397"/>
          <a:stretch>
            <a:fillRect/>
          </a:stretch>
        </p:blipFill>
        <p:spPr bwMode="auto">
          <a:xfrm>
            <a:off x="4038600" y="2539235"/>
            <a:ext cx="4462650" cy="29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Dr. Vasil Hnatyshin</a:t>
            </a:r>
          </a:p>
          <a:p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Department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38600" y="5641347"/>
            <a:ext cx="482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Advising brochures also available online at:</a:t>
            </a:r>
          </a:p>
          <a:p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20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rucsm.org/cs/advising/brochures/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7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0"/>
          <p:cNvSpPr txBox="1">
            <a:spLocks noChangeArrowheads="1"/>
          </p:cNvSpPr>
          <p:nvPr/>
        </p:nvSpPr>
        <p:spPr bwMode="auto">
          <a:xfrm>
            <a:off x="5715000" y="6172200"/>
            <a:ext cx="2057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Comic Sans MS" pitchFamily="66" charset="0"/>
              </a:rPr>
              <a:t>WWW Map for</a:t>
            </a:r>
          </a:p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Comic Sans MS" pitchFamily="66" charset="0"/>
              </a:rPr>
              <a:t>“Exotic Vacations”</a:t>
            </a:r>
          </a:p>
        </p:txBody>
      </p:sp>
      <p:sp>
        <p:nvSpPr>
          <p:cNvPr id="90115" name="Title 3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8229600" cy="1173163"/>
          </a:xfrm>
        </p:spPr>
        <p:txBody>
          <a:bodyPr/>
          <a:lstStyle/>
          <a:p>
            <a:r>
              <a:rPr lang="en-US" dirty="0" smtClean="0"/>
              <a:t>Masters Degree in CS from </a:t>
            </a:r>
            <a:br>
              <a:rPr lang="en-US" dirty="0" smtClean="0"/>
            </a:br>
            <a:r>
              <a:rPr lang="en-US" dirty="0" smtClean="0"/>
              <a:t>Rowan University</a:t>
            </a:r>
          </a:p>
        </p:txBody>
      </p:sp>
      <p:sp>
        <p:nvSpPr>
          <p:cNvPr id="90116" name="Content Placeholder 4"/>
          <p:cNvSpPr>
            <a:spLocks noGrp="1"/>
          </p:cNvSpPr>
          <p:nvPr>
            <p:ph idx="4294967295"/>
          </p:nvPr>
        </p:nvSpPr>
        <p:spPr>
          <a:xfrm>
            <a:off x="152400" y="1524000"/>
            <a:ext cx="8839200" cy="4419600"/>
          </a:xfrm>
        </p:spPr>
        <p:txBody>
          <a:bodyPr/>
          <a:lstStyle/>
          <a:p>
            <a:pPr marL="660400" indent="-431800"/>
            <a:r>
              <a:rPr lang="en-US" sz="2800" dirty="0" smtClean="0">
                <a:latin typeface="+mj-lt"/>
              </a:rPr>
              <a:t>The MS in Computer Science is a 30 credit hour program with an optional thesis track. </a:t>
            </a:r>
          </a:p>
          <a:p>
            <a:pPr marL="660400" indent="-431800"/>
            <a:r>
              <a:rPr lang="en-US" sz="2800" dirty="0" smtClean="0">
                <a:latin typeface="+mj-lt"/>
              </a:rPr>
              <a:t>Required course-load: a 12-credit core courses. </a:t>
            </a:r>
          </a:p>
          <a:p>
            <a:pPr marL="660400" indent="-431800"/>
            <a:r>
              <a:rPr lang="en-US" sz="2800" dirty="0" smtClean="0">
                <a:latin typeface="+mj-lt"/>
              </a:rPr>
              <a:t>Thesis Track:</a:t>
            </a:r>
          </a:p>
          <a:p>
            <a:pPr marL="1149350" lvl="1" indent="-374650"/>
            <a:r>
              <a:rPr lang="en-US" sz="2400" dirty="0" smtClean="0">
                <a:latin typeface="+mj-lt"/>
              </a:rPr>
              <a:t>12 additional credits of restricted electives and </a:t>
            </a:r>
          </a:p>
          <a:p>
            <a:pPr marL="1149350" lvl="1" indent="-374650"/>
            <a:r>
              <a:rPr lang="en-US" sz="2400" dirty="0" smtClean="0">
                <a:latin typeface="+mj-lt"/>
              </a:rPr>
              <a:t>the 6-credit thesis sequence</a:t>
            </a:r>
          </a:p>
          <a:p>
            <a:pPr marL="660400" indent="-431800"/>
            <a:r>
              <a:rPr lang="en-US" sz="2800" dirty="0" smtClean="0">
                <a:latin typeface="+mj-lt"/>
              </a:rPr>
              <a:t>Non-thesis Track:</a:t>
            </a:r>
          </a:p>
          <a:p>
            <a:pPr marL="1149350" lvl="1" indent="-374650"/>
            <a:r>
              <a:rPr lang="en-US" sz="2400" dirty="0" smtClean="0">
                <a:latin typeface="+mj-lt"/>
              </a:rPr>
              <a:t>18 additional credits of restricted electives, </a:t>
            </a:r>
          </a:p>
          <a:p>
            <a:pPr marL="1149350" lvl="1" indent="-374650"/>
            <a:r>
              <a:rPr lang="en-US" sz="2400" dirty="0" smtClean="0">
                <a:latin typeface="+mj-lt"/>
              </a:rPr>
              <a:t>6 credits of which must be classified as </a:t>
            </a:r>
            <a:r>
              <a:rPr lang="en-US" sz="2400" i="1" dirty="0" smtClean="0">
                <a:latin typeface="+mj-lt"/>
              </a:rPr>
              <a:t>project intensive</a:t>
            </a:r>
            <a:r>
              <a:rPr lang="en-US" sz="2400" dirty="0" smtClean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9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Masters Degree in </a:t>
            </a:r>
            <a:r>
              <a:rPr lang="en-US" dirty="0" smtClean="0"/>
              <a:t>DA </a:t>
            </a:r>
            <a:r>
              <a:rPr lang="en-US" dirty="0"/>
              <a:t>from </a:t>
            </a:r>
            <a:br>
              <a:rPr lang="en-US" dirty="0"/>
            </a:br>
            <a:r>
              <a:rPr lang="en-US" dirty="0"/>
              <a:t>Rowan University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153400" cy="4495800"/>
          </a:xfrm>
        </p:spPr>
        <p:txBody>
          <a:bodyPr/>
          <a:lstStyle/>
          <a:p>
            <a:pPr marL="660400" indent="-431800"/>
            <a:r>
              <a:rPr lang="en-US" dirty="0"/>
              <a:t>The MS in </a:t>
            </a:r>
            <a:r>
              <a:rPr lang="en-US" dirty="0" smtClean="0"/>
              <a:t>Data Analytics is </a:t>
            </a:r>
            <a:r>
              <a:rPr lang="en-US" dirty="0"/>
              <a:t>a 30 credit hour </a:t>
            </a:r>
            <a:r>
              <a:rPr lang="en-US" dirty="0" smtClean="0"/>
              <a:t>program </a:t>
            </a:r>
            <a:endParaRPr lang="en-US" dirty="0"/>
          </a:p>
          <a:p>
            <a:pPr marL="660400" indent="-431800"/>
            <a:r>
              <a:rPr lang="en-US" dirty="0" smtClean="0"/>
              <a:t>Required course-load:</a:t>
            </a:r>
            <a:endParaRPr lang="en-US" dirty="0"/>
          </a:p>
          <a:p>
            <a:pPr marL="1149350" lvl="1" indent="-374650"/>
            <a:r>
              <a:rPr lang="en-US" sz="2800" dirty="0" smtClean="0"/>
              <a:t>12 credit core courses</a:t>
            </a:r>
          </a:p>
          <a:p>
            <a:pPr marL="1149350" lvl="1" indent="-374650"/>
            <a:r>
              <a:rPr lang="en-US" sz="2800" dirty="0" smtClean="0"/>
              <a:t>12 </a:t>
            </a:r>
            <a:r>
              <a:rPr lang="en-US" sz="2800" dirty="0"/>
              <a:t>additional credits in a specialized </a:t>
            </a:r>
            <a:r>
              <a:rPr lang="en-US" sz="2800" dirty="0" smtClean="0"/>
              <a:t>area</a:t>
            </a:r>
            <a:endParaRPr lang="en-US" sz="2800" dirty="0"/>
          </a:p>
          <a:p>
            <a:pPr marL="1149350" lvl="1" indent="-374650"/>
            <a:r>
              <a:rPr lang="en-US" sz="2800" dirty="0" smtClean="0"/>
              <a:t>6 additional restricted electives</a:t>
            </a:r>
            <a:endParaRPr lang="en-US" sz="2800" dirty="0"/>
          </a:p>
          <a:p>
            <a:pPr marL="660400" indent="-431800"/>
            <a:r>
              <a:rPr lang="en-US" dirty="0" smtClean="0"/>
              <a:t>We currently offer a concentration in Health Data Analytics with more concentrations in the works!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114800" cy="4419600"/>
          </a:xfrm>
        </p:spPr>
        <p:txBody>
          <a:bodyPr/>
          <a:lstStyle/>
          <a:p>
            <a:r>
              <a:rPr lang="en-US" sz="2000" b="1" dirty="0" smtClean="0"/>
              <a:t>Baliga, Ganesh, Ph.D.</a:t>
            </a:r>
          </a:p>
          <a:p>
            <a:pPr marL="577850" lvl="1">
              <a:spcAft>
                <a:spcPts val="600"/>
              </a:spcAft>
            </a:pPr>
            <a:r>
              <a:rPr lang="en-US" sz="1800" dirty="0" smtClean="0"/>
              <a:t>Machine learning, object oriented design and modeling, web computing</a:t>
            </a:r>
          </a:p>
          <a:p>
            <a:pPr>
              <a:spcBef>
                <a:spcPts val="1200"/>
              </a:spcBef>
            </a:pPr>
            <a:r>
              <a:rPr lang="en-US" sz="2000" b="1" dirty="0" smtClean="0"/>
              <a:t>Bergmann, Seth D., M.S.E.</a:t>
            </a:r>
          </a:p>
          <a:p>
            <a:pPr marL="577850" lvl="1">
              <a:spcAft>
                <a:spcPts val="600"/>
              </a:spcAft>
            </a:pPr>
            <a:r>
              <a:rPr lang="en-US" sz="1800" dirty="0" smtClean="0"/>
              <a:t>Programming language design and implementation, data locality in sorting algorithms</a:t>
            </a:r>
          </a:p>
          <a:p>
            <a:pPr>
              <a:spcBef>
                <a:spcPts val="1200"/>
              </a:spcBef>
            </a:pPr>
            <a:r>
              <a:rPr lang="en-US" sz="2000" b="1" dirty="0"/>
              <a:t>Hristescu, Gabriela, Ph.D.</a:t>
            </a:r>
          </a:p>
          <a:p>
            <a:pPr marL="577850" lvl="1"/>
            <a:r>
              <a:rPr lang="en-US" sz="1800" dirty="0"/>
              <a:t>Computational biology, databases, parallel and distributed computing, artificial intelligence</a:t>
            </a:r>
          </a:p>
          <a:p>
            <a:pPr marL="292100" lvl="1" indent="0">
              <a:spcAft>
                <a:spcPts val="600"/>
              </a:spcAft>
              <a:buNone/>
            </a:pPr>
            <a:endParaRPr lang="en-US" sz="1800" dirty="0" smtClean="0"/>
          </a:p>
        </p:txBody>
      </p:sp>
      <p:pic>
        <p:nvPicPr>
          <p:cNvPr id="5122" name="Picture 2" descr="http://cs-people.bu.edu/celiu/cs542/MachineLe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2933700" cy="3619500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Q9z_K2-szsR9b0mJE7YXPVhjinHfxELJjqQ90PRwYgF_k941sjTmk41d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657600"/>
            <a:ext cx="2352675" cy="1943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76200" y="914400"/>
            <a:ext cx="441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Hnatyshin, Vasil, Ph.D. </a:t>
            </a:r>
          </a:p>
          <a:p>
            <a:pPr marL="5778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Internet and TCP/IP protocol suite, Mobile ad hoc Networks and Wireless Communication, Simulation and Modeling of Computer Networks,  Cyber Security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Lobo, Andrea F., Ph.D.  </a:t>
            </a:r>
          </a:p>
          <a:p>
            <a:pPr marL="5778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sz="18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Wireless networks, protocols &amp; applications, Internet protocols &amp; applications, computer network performance, systems modeling and simulation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Myers</a:t>
            </a:r>
            <a:r>
              <a:rPr lang="en-US" sz="2000" b="1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Jack F., MS </a:t>
            </a:r>
            <a:r>
              <a:rPr lang="en-US" sz="2000" b="1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in 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CS</a:t>
            </a:r>
          </a:p>
          <a:p>
            <a:pPr marL="5778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sz="18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Human-Computer </a:t>
            </a:r>
            <a: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Interaction</a:t>
            </a:r>
            <a:r>
              <a:rPr lang="en-US" sz="18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Software Engineering, Object-Oriented </a:t>
            </a:r>
            <a: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Programming, Databases</a:t>
            </a:r>
            <a:b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</a:br>
            <a: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                 Web programming</a:t>
            </a:r>
            <a:endParaRPr lang="en-US" sz="18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120650" indent="-285750" eaLnBrk="0" hangingPunct="0">
              <a:spcBef>
                <a:spcPct val="20000"/>
              </a:spcBef>
            </a:pPr>
            <a:endParaRPr lang="en-US" sz="18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14400"/>
            <a:ext cx="41370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971800"/>
            <a:ext cx="2243137" cy="31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3971925"/>
            <a:ext cx="3124200" cy="24634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4419600" y="838200"/>
            <a:ext cx="449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Kay, Jennifer, Ph.D.</a:t>
            </a: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Educational Robotics, Computer Science Education, Robotics, Vehicle Teleoperation, Human-Computer Interaction, User Interfaces, Cryptography, Artificial Intelligence. </a:t>
            </a:r>
            <a:b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</a:br>
            <a:endParaRPr lang="en-US" sz="18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Robinson, John, </a:t>
            </a: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Ed.D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Computer networking, Web/CGI programming, object-oriented design &amp; programming, hardware design/VHDL computer science education</a:t>
            </a:r>
            <a:b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</a:br>
            <a:endParaRPr lang="en-US" sz="18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7F5111"/>
                </a:solidFill>
                <a:latin typeface="Tahoma" charset="0"/>
                <a:ea typeface="Tahoma" charset="0"/>
                <a:cs typeface="Tahoma" charset="0"/>
              </a:rPr>
              <a:t>Breitzman</a:t>
            </a:r>
            <a:r>
              <a:rPr lang="en-US" sz="2000" b="1" dirty="0">
                <a:solidFill>
                  <a:srgbClr val="7F5111"/>
                </a:solidFill>
                <a:latin typeface="Tahoma" charset="0"/>
                <a:ea typeface="Tahoma" charset="0"/>
                <a:cs typeface="Tahoma" charset="0"/>
              </a:rPr>
              <a:t>, </a:t>
            </a:r>
            <a:r>
              <a:rPr lang="en-US" sz="2000" b="1" dirty="0" smtClean="0">
                <a:solidFill>
                  <a:srgbClr val="7F5111"/>
                </a:solidFill>
                <a:latin typeface="Tahoma" charset="0"/>
                <a:ea typeface="Tahoma" charset="0"/>
                <a:cs typeface="Tahoma" charset="0"/>
              </a:rPr>
              <a:t>Anthony Ph.D.</a:t>
            </a:r>
            <a:endParaRPr lang="en-US" sz="2000" b="1" kern="0" dirty="0" smtClean="0">
              <a:solidFill>
                <a:srgbClr val="7F5111"/>
              </a:solidFill>
              <a:latin typeface="Tahoma" charset="0"/>
              <a:ea typeface="Tahoma" charset="0"/>
              <a:cs typeface="Tahoma" charset="0"/>
            </a:endParaRP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dirty="0" smtClean="0">
                <a:solidFill>
                  <a:srgbClr val="7F5111"/>
                </a:solidFill>
                <a:latin typeface="Tahoma" charset="0"/>
                <a:ea typeface="Tahoma" charset="0"/>
                <a:cs typeface="Tahoma" charset="0"/>
              </a:rPr>
              <a:t>Data Analytics, Data Mining, Web/Text Mining, Sentiment Analysis, Databases, Convolution Algorithms, Number Theory</a:t>
            </a:r>
            <a:endParaRPr lang="en-US" sz="1800" kern="0" dirty="0">
              <a:solidFill>
                <a:srgbClr val="7F5111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grpSp>
        <p:nvGrpSpPr>
          <p:cNvPr id="15" name="Group 43"/>
          <p:cNvGrpSpPr>
            <a:grpSpLocks/>
          </p:cNvGrpSpPr>
          <p:nvPr/>
        </p:nvGrpSpPr>
        <p:grpSpPr bwMode="auto">
          <a:xfrm>
            <a:off x="381000" y="3276600"/>
            <a:ext cx="3657600" cy="2133600"/>
            <a:chOff x="4724400" y="3810000"/>
            <a:chExt cx="3657600" cy="2133600"/>
          </a:xfrm>
        </p:grpSpPr>
        <p:sp>
          <p:nvSpPr>
            <p:cNvPr id="16" name="Rounded Rectangle 15"/>
            <p:cNvSpPr/>
            <p:nvPr/>
          </p:nvSpPr>
          <p:spPr>
            <a:xfrm>
              <a:off x="4724400" y="3810000"/>
              <a:ext cx="3657600" cy="21336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7" name="Picture 1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15200" y="4038600"/>
              <a:ext cx="968085" cy="125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8"/>
            <p:cNvSpPr txBox="1">
              <a:spLocks noChangeArrowheads="1"/>
            </p:cNvSpPr>
            <p:nvPr/>
          </p:nvSpPr>
          <p:spPr bwMode="auto">
            <a:xfrm>
              <a:off x="5105400" y="5486400"/>
              <a:ext cx="29871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 dirty="0">
                  <a:latin typeface="Calibri" pitchFamily="34" charset="0"/>
                </a:rPr>
                <a:t>Industrial Robot Manipulators</a:t>
              </a:r>
            </a:p>
          </p:txBody>
        </p:sp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0" y="4191000"/>
              <a:ext cx="1122780" cy="1004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53000" y="4114800"/>
              <a:ext cx="1066800" cy="1307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4578" name="Picture 2" descr="http://elvis.rowan.edu/%7Ekay/robotics/gif/ruler_lab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990600"/>
            <a:ext cx="4191000" cy="215138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152400" y="762000"/>
            <a:ext cx="426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Ho, Shen-</a:t>
            </a: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Shyang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Ph.D</a:t>
            </a:r>
            <a:endParaRPr lang="en-US" sz="2000" b="1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Spatiotemporal </a:t>
            </a:r>
            <a:r>
              <a:rPr lang="en-US" sz="1800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Data Mining, </a:t>
            </a: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Machine Learning</a:t>
            </a:r>
            <a:r>
              <a:rPr lang="en-US" sz="1800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Artificial Intelligence</a:t>
            </a: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Pattern </a:t>
            </a:r>
            <a:r>
              <a:rPr lang="en-US" sz="1800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Recognition Data Science</a:t>
            </a: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Privacy </a:t>
            </a:r>
            <a:r>
              <a:rPr lang="en-US" sz="1800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Issues in Data Mining</a:t>
            </a:r>
            <a:endParaRPr lang="en-US" sz="20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Tinkham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Nancy L., Ph.D. </a:t>
            </a: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Artificial intelligence, theoretical computer science, inductive logic programming, computational linguistics, computer science education</a:t>
            </a:r>
          </a:p>
          <a:p>
            <a:pPr marL="342900" indent="-342900" eaLnBrk="0" hangingPunct="0">
              <a:spcBef>
                <a:spcPts val="1200"/>
              </a:spcBef>
              <a:buFontTx/>
              <a:buChar char="•"/>
            </a:pPr>
            <a:r>
              <a:rPr lang="en-US" sz="20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Xu, Jianning, Ph.D.</a:t>
            </a:r>
          </a:p>
          <a:p>
            <a:pPr marL="5778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Computer image processing, pattern recognition, mathematical morphology</a:t>
            </a:r>
          </a:p>
          <a:p>
            <a:pPr marL="342900" marR="0" indent="-34290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tabLst/>
              <a:defRPr/>
            </a:pPr>
            <a:endParaRPr lang="en-US" sz="20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876" y="885825"/>
            <a:ext cx="3486891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352800"/>
            <a:ext cx="2466975" cy="1847850"/>
          </a:xfrm>
          <a:prstGeom prst="rect">
            <a:avLst/>
          </a:prstGeom>
        </p:spPr>
      </p:pic>
      <p:pic>
        <p:nvPicPr>
          <p:cNvPr id="4098" name="Picture 2" descr="http://www.paranormalpeopleonline.com/wp-content/uploads/2010/07/asimo1.jpg"/>
          <p:cNvPicPr>
            <a:picLocks noChangeAspect="1" noChangeArrowheads="1"/>
          </p:cNvPicPr>
          <p:nvPr/>
        </p:nvPicPr>
        <p:blipFill rotWithShape="1">
          <a:blip r:embed="rId4" cstate="print"/>
          <a:srcRect l="8024" t="7608" r="19762" b="2990"/>
          <a:stretch/>
        </p:blipFill>
        <p:spPr bwMode="auto">
          <a:xfrm>
            <a:off x="6748171" y="2743200"/>
            <a:ext cx="2057400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38" t="9355" r="3356" b="7424"/>
          <a:stretch/>
        </p:blipFill>
        <p:spPr>
          <a:xfrm>
            <a:off x="3200400" y="4114799"/>
            <a:ext cx="2438400" cy="2362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algn="ctr"/>
            <a:r>
              <a:rPr lang="en-US" dirty="0" smtClean="0"/>
              <a:t>Faculty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165850" y="925286"/>
            <a:ext cx="414026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Sun, Bo, Ph.D.</a:t>
            </a:r>
          </a:p>
          <a:p>
            <a:pPr marL="5778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sz="18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Data Visualization, Serious Gaming, and Virtual Reality/Augmented Reality-based Simulation</a:t>
            </a:r>
            <a: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.</a:t>
            </a:r>
            <a:br>
              <a:rPr lang="en-US" sz="18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</a:br>
            <a:endParaRPr lang="en-US" sz="2000" b="1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Heydari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000" b="1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Vahid</a:t>
            </a:r>
            <a:r>
              <a:rPr lang="en-US" sz="2000" b="1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, Ph.D.  </a:t>
            </a:r>
          </a:p>
          <a:p>
            <a:pPr marL="577850" lvl="1" indent="-285750" eaLnBrk="0" hangingPunct="0">
              <a:spcBef>
                <a:spcPct val="20000"/>
              </a:spcBef>
              <a:spcAft>
                <a:spcPts val="600"/>
              </a:spcAft>
              <a:buFontTx/>
              <a:buChar char="–"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Moving </a:t>
            </a:r>
            <a:r>
              <a:rPr lang="en-US" sz="1800" kern="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Target Defenses, IPv6 Security, Mobile </a:t>
            </a:r>
            <a:r>
              <a:rPr lang="en-US" sz="18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and Wireless Networks Security, and Wireless Networks Analysis and Simulation.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3133" y="914400"/>
            <a:ext cx="3894667" cy="2190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139" y="4838702"/>
            <a:ext cx="3368090" cy="1257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19534" t="-6701" r="-7315" b="6701"/>
          <a:stretch/>
        </p:blipFill>
        <p:spPr>
          <a:xfrm flipH="1">
            <a:off x="5419057" y="2732995"/>
            <a:ext cx="3402817" cy="21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73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19200"/>
          </a:xfrm>
        </p:spPr>
        <p:txBody>
          <a:bodyPr/>
          <a:lstStyle/>
          <a:p>
            <a:pPr algn="ctr"/>
            <a:r>
              <a:rPr lang="en-US" dirty="0" smtClean="0"/>
              <a:t>Selected Grants and Collaboration Projects</a:t>
            </a:r>
            <a:endParaRPr lang="en-US" dirty="0"/>
          </a:p>
        </p:txBody>
      </p:sp>
      <p:sp>
        <p:nvSpPr>
          <p:cNvPr id="5" name="Text Placeholder 3"/>
          <p:cNvSpPr txBox="1">
            <a:spLocks/>
          </p:cNvSpPr>
          <p:nvPr/>
        </p:nvSpPr>
        <p:spPr bwMode="auto">
          <a:xfrm>
            <a:off x="3505200" y="1371599"/>
            <a:ext cx="5562600" cy="411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Andrea Lobo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Ganesh Baliga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National Science Foundation, NSF-TUES grant award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Learning Algorithm Design: Project-Based Curriculum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18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Software Development for </a:t>
            </a:r>
            <a:r>
              <a:rPr lang="en-US" sz="1800" kern="0" dirty="0" err="1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Perka</a:t>
            </a:r>
            <a:endParaRPr lang="en-US" sz="1800" kern="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7F51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1800" kern="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3566" name="Picture 14" descr="http://www.cmu.edu/qolt/images/nsf_logo_color_transparen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385" y="1524000"/>
            <a:ext cx="2743200" cy="2743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7" t="9134" r="4912" b="12020"/>
          <a:stretch/>
        </p:blipFill>
        <p:spPr bwMode="auto">
          <a:xfrm>
            <a:off x="2145323" y="4696335"/>
            <a:ext cx="2719754" cy="96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075" b="3451"/>
          <a:stretch/>
        </p:blipFill>
        <p:spPr>
          <a:xfrm>
            <a:off x="5791200" y="3659554"/>
            <a:ext cx="2514600" cy="19772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pPr algn="ctr"/>
            <a:r>
              <a:rPr lang="en-US" dirty="0" smtClean="0"/>
              <a:t>Selected Grants and Collaboration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5562600" cy="4343400"/>
          </a:xfrm>
        </p:spPr>
        <p:txBody>
          <a:bodyPr/>
          <a:lstStyle/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2000" b="1" dirty="0" smtClean="0"/>
              <a:t>Vasil Hnatyshin </a:t>
            </a:r>
            <a:r>
              <a:rPr lang="en-US" sz="2000" dirty="0" smtClean="0"/>
              <a:t>and </a:t>
            </a:r>
            <a:r>
              <a:rPr lang="en-US" sz="2000" b="1" dirty="0" smtClean="0"/>
              <a:t>Umashanger Thayasivam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Statistical &amp; Machine Learning techniques </a:t>
            </a:r>
          </a:p>
          <a:p>
            <a:pPr marL="744538" lvl="1" indent="0">
              <a:spcBef>
                <a:spcPts val="0"/>
              </a:spcBef>
              <a:buNone/>
            </a:pPr>
            <a:r>
              <a:rPr lang="en-US" sz="1800" dirty="0" smtClean="0"/>
              <a:t>for analysis of pharmaceutical data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Bristol Myers Squibb</a:t>
            </a:r>
          </a:p>
          <a:p>
            <a:pPr lvl="1">
              <a:spcBef>
                <a:spcPts val="0"/>
              </a:spcBef>
              <a:buNone/>
            </a:pP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2000" b="1" dirty="0" smtClean="0"/>
              <a:t>Jennifer Kay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Rowan Computer Science For High Schools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Google Corporation</a:t>
            </a:r>
          </a:p>
          <a:p>
            <a:pPr lvl="1">
              <a:spcBef>
                <a:spcPts val="0"/>
              </a:spcBef>
              <a:buNone/>
            </a:pPr>
            <a:endParaRPr lang="en-US" sz="1400" dirty="0" smtClean="0"/>
          </a:p>
          <a:p>
            <a:pPr marL="342900" lvl="1" indent="-342900">
              <a:spcBef>
                <a:spcPts val="0"/>
              </a:spcBef>
              <a:buChar char="•"/>
            </a:pPr>
            <a:r>
              <a:rPr lang="en-US" sz="2000" b="1" dirty="0" smtClean="0"/>
              <a:t>John Robinson, Anthony </a:t>
            </a:r>
            <a:r>
              <a:rPr lang="en-US" sz="2000" b="1" dirty="0" err="1" smtClean="0"/>
              <a:t>Breitzman</a:t>
            </a:r>
            <a:r>
              <a:rPr lang="en-US" sz="2000" b="1" dirty="0" smtClean="0"/>
              <a:t>, and Jack Myers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Software Development Collaboration</a:t>
            </a:r>
          </a:p>
        </p:txBody>
      </p:sp>
      <p:pic>
        <p:nvPicPr>
          <p:cNvPr id="3079" name="Picture 7" descr="http://www.prwatch.org/files/images/Bristol-Myers%20Squibb.png"/>
          <p:cNvPicPr>
            <a:picLocks noChangeAspect="1" noChangeArrowheads="1"/>
          </p:cNvPicPr>
          <p:nvPr/>
        </p:nvPicPr>
        <p:blipFill>
          <a:blip r:embed="rId2" cstate="print"/>
          <a:srcRect b="63095"/>
          <a:stretch>
            <a:fillRect/>
          </a:stretch>
        </p:blipFill>
        <p:spPr bwMode="auto">
          <a:xfrm>
            <a:off x="5096798" y="1871907"/>
            <a:ext cx="3832889" cy="808302"/>
          </a:xfrm>
          <a:prstGeom prst="rect">
            <a:avLst/>
          </a:prstGeom>
          <a:noFill/>
        </p:spPr>
      </p:pic>
      <p:pic>
        <p:nvPicPr>
          <p:cNvPr id="2050" name="Picture 2" descr="http://www.thehindu.com/multimedia/dynamic/01338/IN__GOOGLE__1338298f.jpg"/>
          <p:cNvPicPr>
            <a:picLocks noChangeAspect="1" noChangeArrowheads="1"/>
          </p:cNvPicPr>
          <p:nvPr/>
        </p:nvPicPr>
        <p:blipFill>
          <a:blip r:embed="rId3" cstate="print"/>
          <a:srcRect l="3571" t="22454" r="5357" b="2699"/>
          <a:stretch>
            <a:fillRect/>
          </a:stretch>
        </p:blipFill>
        <p:spPr bwMode="auto">
          <a:xfrm>
            <a:off x="5576887" y="3114807"/>
            <a:ext cx="3352800" cy="131482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245965"/>
            <a:ext cx="2252639" cy="13403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46768" r="12020"/>
          <a:stretch/>
        </p:blipFill>
        <p:spPr>
          <a:xfrm>
            <a:off x="6141243" y="4446195"/>
            <a:ext cx="2362200" cy="17369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7086600" y="6482094"/>
            <a:ext cx="1447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Fall 2017</a:t>
            </a:r>
            <a:endParaRPr lang="en-US" sz="1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04800" y="228600"/>
            <a:ext cx="8458200" cy="2514600"/>
          </a:xfrm>
        </p:spPr>
        <p:txBody>
          <a:bodyPr/>
          <a:lstStyle/>
          <a:p>
            <a:pPr algn="ctr">
              <a:buNone/>
            </a:pPr>
            <a:r>
              <a:rPr lang="en-US" sz="3600" dirty="0" smtClean="0"/>
              <a:t>College of Science and Mathematics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4000" b="1" dirty="0" smtClean="0"/>
              <a:t>Department of Computer Science</a:t>
            </a:r>
            <a:endParaRPr lang="en-US" sz="4000" b="1" dirty="0"/>
          </a:p>
        </p:txBody>
      </p:sp>
      <p:pic>
        <p:nvPicPr>
          <p:cNvPr id="296961" name="Picture 1"/>
          <p:cNvPicPr>
            <a:picLocks noChangeAspect="1" noChangeArrowheads="1"/>
          </p:cNvPicPr>
          <p:nvPr/>
        </p:nvPicPr>
        <p:blipFill>
          <a:blip r:embed="rId3" cstate="print"/>
          <a:srcRect l="1397"/>
          <a:stretch>
            <a:fillRect/>
          </a:stretch>
        </p:blipFill>
        <p:spPr bwMode="auto">
          <a:xfrm>
            <a:off x="4071750" y="2590800"/>
            <a:ext cx="4462650" cy="29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4800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Dr. Vasil Hnatyshin</a:t>
            </a:r>
          </a:p>
          <a:p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Department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Head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1534" y="5668684"/>
            <a:ext cx="482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Advising brochures also available online at:</a:t>
            </a:r>
          </a:p>
          <a:p>
            <a:r>
              <a:rPr lang="en-US" sz="20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en-US" sz="2000" u="sng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rucsm.org/cs/advising/brochures/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26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5715000" y="6172200"/>
            <a:ext cx="2057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Comic Sans MS" pitchFamily="66" charset="0"/>
              </a:rPr>
              <a:t>WWW Map for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Comic Sans MS" pitchFamily="66" charset="0"/>
              </a:rPr>
              <a:t>“Exotic Vacations”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066800"/>
            <a:ext cx="8458200" cy="495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200" dirty="0" smtClean="0"/>
              <a:t>Nationally accredited B.S. program by Accreditation Board for Engineering and Technology (ABET):</a:t>
            </a:r>
            <a:r>
              <a:rPr lang="en-US" sz="2400" dirty="0" smtClean="0"/>
              <a:t> </a:t>
            </a:r>
            <a:r>
              <a:rPr lang="en-US" sz="1800" dirty="0" smtClean="0">
                <a:hlinkClick r:id="rId3"/>
              </a:rPr>
              <a:t>http://www.abet.org/</a:t>
            </a:r>
            <a:endParaRPr lang="en-US" sz="2000" dirty="0" smtClean="0"/>
          </a:p>
          <a:p>
            <a:pPr lvl="0">
              <a:spcBef>
                <a:spcPts val="1200"/>
              </a:spcBef>
            </a:pPr>
            <a:r>
              <a:rPr lang="en-US" sz="2200" dirty="0" smtClean="0"/>
              <a:t>Very vibrant and fun department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Faculty are friendly and accessible 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All CS classes are small 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Students have lots of opportunities for one-on-one interaction with faculty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Every student has a full-time faculty advisor</a:t>
            </a:r>
          </a:p>
          <a:p>
            <a:pPr>
              <a:spcBef>
                <a:spcPts val="1200"/>
              </a:spcBef>
            </a:pPr>
            <a:r>
              <a:rPr lang="en-US" sz="2200" dirty="0" smtClean="0"/>
              <a:t>Curriculum includes a lot of Programming, Computing, and Math Courses</a:t>
            </a:r>
          </a:p>
          <a:p>
            <a:pPr marL="852488" indent="0">
              <a:spcBef>
                <a:spcPts val="1200"/>
              </a:spcBef>
              <a:buNone/>
            </a:pPr>
            <a:r>
              <a:rPr lang="en-US" sz="1800" dirty="0" smtClean="0"/>
              <a:t>                     </a:t>
            </a: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www.rowan.edu/cs</a:t>
            </a:r>
            <a:endParaRPr lang="en-US" sz="1800" dirty="0" smtClean="0"/>
          </a:p>
          <a:p>
            <a:pPr>
              <a:spcBef>
                <a:spcPts val="1200"/>
              </a:spcBef>
              <a:buNone/>
            </a:pPr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Computer Science Department</a:t>
            </a:r>
            <a:r>
              <a:rPr lang="en-US" dirty="0" smtClean="0">
                <a:solidFill>
                  <a:srgbClr val="7F5111"/>
                </a:solidFill>
              </a:rPr>
              <a:t/>
            </a:r>
            <a:br>
              <a:rPr lang="en-US" dirty="0" smtClean="0">
                <a:solidFill>
                  <a:srgbClr val="7F5111"/>
                </a:solidFill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20"/>
          <p:cNvSpPr txBox="1">
            <a:spLocks noChangeArrowheads="1"/>
          </p:cNvSpPr>
          <p:nvPr/>
        </p:nvSpPr>
        <p:spPr bwMode="auto">
          <a:xfrm>
            <a:off x="5715000" y="6172200"/>
            <a:ext cx="2057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Comic Sans MS" pitchFamily="66" charset="0"/>
              </a:rPr>
              <a:t>WWW Map for</a:t>
            </a:r>
          </a:p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Comic Sans MS" pitchFamily="66" charset="0"/>
              </a:rPr>
              <a:t>“Exotic Vacations”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10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Students have many opportunities to conduct research under faculty supervision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sz="2000" dirty="0" smtClean="0">
                <a:ea typeface="+mn-ea"/>
                <a:cs typeface="+mn-cs"/>
              </a:rPr>
              <a:t>Annual Rowan University Science, Technology, Engineering, &amp; Math (STEM) Student Research Symposium</a:t>
            </a:r>
          </a:p>
          <a:p>
            <a:pPr marL="742950" lvl="2" indent="-342900">
              <a:spcBef>
                <a:spcPts val="1200"/>
              </a:spcBef>
            </a:pPr>
            <a:r>
              <a:rPr lang="en-US" sz="2000" dirty="0" smtClean="0"/>
              <a:t>CSM’s Summer Undergraduate Research Program</a:t>
            </a:r>
            <a:endParaRPr lang="en-US" sz="2000" dirty="0" smtClean="0">
              <a:ea typeface="+mn-ea"/>
              <a:cs typeface="+mn-cs"/>
            </a:endParaRPr>
          </a:p>
          <a:p>
            <a:pPr marL="742950" lvl="2" indent="-342900">
              <a:spcBef>
                <a:spcPts val="1200"/>
              </a:spcBef>
            </a:pPr>
            <a:r>
              <a:rPr lang="en-US" sz="2000" dirty="0" smtClean="0">
                <a:ea typeface="+mn-ea"/>
                <a:cs typeface="+mn-cs"/>
              </a:rPr>
              <a:t>Student present their work at the regional, national, and international conferences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400" dirty="0" smtClean="0"/>
              <a:t>Getting a degree or a minor in CS will most definitely help the graduate securing the job. </a:t>
            </a:r>
          </a:p>
          <a:p>
            <a:r>
              <a:rPr lang="en-US" sz="2400" dirty="0" smtClean="0"/>
              <a:t>According to </a:t>
            </a:r>
            <a:r>
              <a:rPr lang="en-US" sz="2400" b="1" dirty="0" smtClean="0"/>
              <a:t>U.S. Department of Labor Bureau of Labor Statistics</a:t>
            </a:r>
            <a:r>
              <a:rPr lang="en-US" sz="2400" dirty="0" smtClean="0"/>
              <a:t> computer related jobs will experience significant growth </a:t>
            </a:r>
          </a:p>
          <a:p>
            <a:pPr marL="742950" lvl="2" indent="-342900">
              <a:spcBef>
                <a:spcPts val="1200"/>
              </a:spcBef>
            </a:pPr>
            <a:endParaRPr lang="en-US" sz="2000" dirty="0" smtClean="0">
              <a:ea typeface="+mn-ea"/>
              <a:cs typeface="+mn-cs"/>
            </a:endParaRPr>
          </a:p>
          <a:p>
            <a:pPr lvl="0">
              <a:spcBef>
                <a:spcPts val="1200"/>
              </a:spcBef>
              <a:buNone/>
            </a:pPr>
            <a:endParaRPr lang="en-US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762000"/>
          </a:xfrm>
        </p:spPr>
        <p:txBody>
          <a:bodyPr/>
          <a:lstStyle/>
          <a:p>
            <a:r>
              <a:rPr lang="en-US" dirty="0" smtClean="0"/>
              <a:t>Computer Science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7772400" cy="533400"/>
          </a:xfrm>
        </p:spPr>
        <p:txBody>
          <a:bodyPr/>
          <a:lstStyle/>
          <a:p>
            <a:r>
              <a:rPr lang="en-US" dirty="0" smtClean="0"/>
              <a:t>Overview of Programs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32613" y="762000"/>
            <a:ext cx="4935187" cy="5562600"/>
          </a:xfrm>
        </p:spPr>
        <p:txBody>
          <a:bodyPr/>
          <a:lstStyle/>
          <a:p>
            <a:pPr>
              <a:spcBef>
                <a:spcPts val="1200"/>
              </a:spcBef>
              <a:buNone/>
            </a:pPr>
            <a:r>
              <a:rPr lang="en-US" sz="2000" u="sng" dirty="0" smtClean="0"/>
              <a:t>Undergraduate </a:t>
            </a:r>
            <a:r>
              <a:rPr lang="en-US" sz="2000" u="sng" dirty="0"/>
              <a:t>BA Degree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BA in Computing and Informatics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More applied programming; </a:t>
            </a:r>
            <a:br>
              <a:rPr lang="en-US" sz="1600" dirty="0" smtClean="0"/>
            </a:br>
            <a:r>
              <a:rPr lang="en-US" sz="1600" dirty="0" smtClean="0"/>
              <a:t>less math and computer theory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600" dirty="0" smtClean="0"/>
              <a:t>Specializations: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Mobile Devices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"DevOps“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Cyber Security</a:t>
            </a:r>
          </a:p>
          <a:p>
            <a:pPr lvl="0">
              <a:spcBef>
                <a:spcPts val="1800"/>
              </a:spcBef>
              <a:buNone/>
            </a:pPr>
            <a:r>
              <a:rPr lang="en-US" sz="2000" u="sng" dirty="0" smtClean="0"/>
              <a:t>Graduate Programs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MS in Computer Science 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BS/MS in CS (Accelerated) 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BS/MS in DA (Accelerated)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Certificate of Graduate Study (COGS) 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 smtClean="0"/>
              <a:t>MS </a:t>
            </a:r>
            <a:r>
              <a:rPr lang="en-US" sz="1600" dirty="0"/>
              <a:t>Degree in Data Analytics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MS Specialization in Health Data Analytics</a:t>
            </a:r>
          </a:p>
          <a:p>
            <a:pPr lvl="1">
              <a:buFont typeface="Wingdings" pitchFamily="2" charset="2"/>
              <a:buChar char="ü"/>
            </a:pPr>
            <a:r>
              <a:rPr lang="en-US" sz="1600" dirty="0"/>
              <a:t>MS Specialization and COGS in Cyber </a:t>
            </a:r>
            <a:r>
              <a:rPr lang="en-US" sz="1600" dirty="0" smtClean="0"/>
              <a:t>Security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28600" y="762000"/>
            <a:ext cx="3733800" cy="51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Undergraduate </a:t>
            </a:r>
            <a:r>
              <a:rPr lang="en-US" sz="2000" u="sng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BS Degree</a:t>
            </a:r>
            <a:endParaRPr kumimoji="0" lang="en-US" sz="2000" b="0" i="0" u="sng" strike="noStrike" kern="0" cap="none" spc="0" normalizeH="0" baseline="0" noProof="0" dirty="0" smtClean="0">
              <a:ln>
                <a:noFill/>
              </a:ln>
              <a:solidFill>
                <a:srgbClr val="7F51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BS Computer Science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Science Minor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Data Analytics Minor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F511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Specializations: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Software Engineering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Networking Systems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Information Technology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Programming Languages and Compilers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Data Analytics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Artificial Intelligence 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Graphics, Visualization and Gaming Tech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Cyber Security</a:t>
            </a:r>
          </a:p>
          <a:p>
            <a:pPr marL="742950" marR="0" lvl="1" indent="-285750" defTabSz="914400" eaLnBrk="0" latinLnBrk="0" hangingPunct="0">
              <a:lnSpc>
                <a:spcPct val="100000"/>
              </a:lnSpc>
              <a:spcBef>
                <a:spcPct val="20000"/>
              </a:spcBef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Mobile Application Development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Certificate of Undergraduate Study (CUGS)</a:t>
            </a:r>
            <a:endParaRPr lang="en-US" sz="1600" kern="0" dirty="0">
              <a:solidFill>
                <a:srgbClr val="7F5111"/>
              </a:solidFill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6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	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7F51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7F511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B.S. in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181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 smtClean="0"/>
              <a:t>Computer </a:t>
            </a:r>
            <a:r>
              <a:rPr lang="en-US" sz="2400" dirty="0"/>
              <a:t>Science program focuses on developing flexible professionals who are equipped to learn new technologies and principles that are essential for success in such a rapidly evolving field.  </a:t>
            </a:r>
            <a:endParaRPr lang="en-US" sz="2400" dirty="0" smtClean="0"/>
          </a:p>
          <a:p>
            <a:pPr>
              <a:spcBef>
                <a:spcPts val="1200"/>
              </a:spcBef>
            </a:pPr>
            <a:r>
              <a:rPr lang="en-US" sz="2400" dirty="0" smtClean="0"/>
              <a:t>Students learn </a:t>
            </a:r>
            <a:r>
              <a:rPr lang="en-US" sz="2400" dirty="0"/>
              <a:t>how to apply advanced scientific and industrial methodologies to develop computing </a:t>
            </a:r>
            <a:r>
              <a:rPr lang="en-US" sz="2400" dirty="0" smtClean="0"/>
              <a:t>solutions.  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Computer scientists are employed as </a:t>
            </a:r>
            <a:r>
              <a:rPr lang="en-US" sz="2400" dirty="0" smtClean="0"/>
              <a:t>software engineers, system and application programmers, </a:t>
            </a:r>
            <a:r>
              <a:rPr lang="en-US" sz="2400" dirty="0"/>
              <a:t>systems analysts, programmer analysts, researchers, network specialists, computer system designers, </a:t>
            </a:r>
            <a:r>
              <a:rPr lang="en-US" sz="2400" dirty="0" smtClean="0"/>
              <a:t>system administrators, etc.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Job </a:t>
            </a:r>
            <a:r>
              <a:rPr lang="en-US" sz="2400" dirty="0"/>
              <a:t>o</a:t>
            </a:r>
            <a:r>
              <a:rPr lang="en-US" sz="2400" dirty="0" smtClean="0"/>
              <a:t>pportunities </a:t>
            </a:r>
            <a:r>
              <a:rPr lang="en-US" sz="2400" dirty="0"/>
              <a:t>exist in business, industry, government, education and the military.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0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B.S. in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838200"/>
          </a:xfrm>
        </p:spPr>
        <p:txBody>
          <a:bodyPr/>
          <a:lstStyle/>
          <a:p>
            <a:r>
              <a:rPr lang="en-US" sz="2400" dirty="0" smtClean="0"/>
              <a:t>The curriculum for the major consists of a set of core courses covering such areas as: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1905000"/>
            <a:ext cx="8382000" cy="2057400"/>
          </a:xfrm>
          <a:prstGeom prst="rect">
            <a:avLst/>
          </a:prstGeom>
        </p:spPr>
        <p:txBody>
          <a:bodyPr wrap="square" numCol="2">
            <a:noAutofit/>
          </a:bodyPr>
          <a:lstStyle/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discrete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mathematics</a:t>
            </a:r>
            <a:endParaRPr lang="en-US" sz="20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calculus and linear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algebra</a:t>
            </a:r>
            <a:endParaRPr lang="en-US" sz="20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probability and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statistics</a:t>
            </a:r>
            <a:endParaRPr lang="en-US" sz="20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object-oriented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programming</a:t>
            </a:r>
            <a:endParaRPr lang="en-US" sz="20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data structures and </a:t>
            </a: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algorithms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computer architecture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circuitry and hardware fundamentals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computer science theory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software engineering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programming languages</a:t>
            </a:r>
          </a:p>
          <a:p>
            <a:pPr marL="568325" lvl="1" indent="-334963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operating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8862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en-US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Students also </a:t>
            </a:r>
            <a:r>
              <a:rPr lang="en-US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choose from over 30 electives on a wide variety of topics including computer game development, robotics, computer animation, network security, mobile and web development, distributed systems, human-computer interaction and more. </a:t>
            </a:r>
          </a:p>
        </p:txBody>
      </p:sp>
    </p:spTree>
    <p:extLst>
      <p:ext uri="{BB962C8B-B14F-4D97-AF65-F5344CB8AC3E}">
        <p14:creationId xmlns:p14="http://schemas.microsoft.com/office/powerpoint/2010/main" val="24059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 </a:t>
            </a:r>
            <a:r>
              <a:rPr lang="en-US" dirty="0"/>
              <a:t>B.A. in Computing and Informatics </a:t>
            </a:r>
            <a:r>
              <a:rPr lang="en-US" b="0" dirty="0"/>
              <a:t>	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2438400"/>
          </a:xfrm>
        </p:spPr>
        <p:txBody>
          <a:bodyPr/>
          <a:lstStyle/>
          <a:p>
            <a:r>
              <a:rPr lang="en-US" sz="2400" dirty="0"/>
              <a:t>The Bachelor of Arts in Computing and Informatics is a new degree designed </a:t>
            </a:r>
            <a:r>
              <a:rPr lang="en-US" sz="2400" dirty="0" smtClean="0"/>
              <a:t>for students </a:t>
            </a:r>
            <a:r>
              <a:rPr lang="en-US" sz="2400" dirty="0"/>
              <a:t>who are interested in pursuing careers in information technology which </a:t>
            </a:r>
            <a:r>
              <a:rPr lang="en-US" sz="2400" dirty="0" smtClean="0"/>
              <a:t>requires a </a:t>
            </a:r>
            <a:r>
              <a:rPr lang="en-US" sz="2400" dirty="0"/>
              <a:t>solid understanding of the principles of computing – but not the underpinnings </a:t>
            </a:r>
            <a:r>
              <a:rPr lang="en-US" sz="2400" dirty="0" smtClean="0"/>
              <a:t>of computer </a:t>
            </a:r>
            <a:r>
              <a:rPr lang="en-US" sz="2400" dirty="0"/>
              <a:t>science theory and mathematics. </a:t>
            </a:r>
            <a:endParaRPr lang="en-US" sz="2400" dirty="0" smtClean="0"/>
          </a:p>
          <a:p>
            <a:r>
              <a:rPr lang="en-US" sz="2400" dirty="0" smtClean="0"/>
              <a:t>Such </a:t>
            </a:r>
            <a:r>
              <a:rPr lang="en-US" sz="2400" dirty="0"/>
              <a:t>careers include, but are not limited to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27788" y="3505200"/>
            <a:ext cx="8153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2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Programmers </a:t>
            </a:r>
            <a:endParaRPr lang="en-US" sz="2000" dirty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Infrastructure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Administrators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Support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Technicians (e.g., Help Desk support)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Technical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Application Trainers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Software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QA / Testing Engineers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F5111"/>
              </a:solidFill>
              <a:latin typeface="+mn-lt"/>
              <a:ea typeface="+mn-ea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Computer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Service Coordinators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Deployment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Technicians (e.g., end-user support for system releases) </a:t>
            </a:r>
          </a:p>
          <a:p>
            <a:pPr marL="342900" indent="-3429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Technical </a:t>
            </a:r>
            <a:r>
              <a:rPr lang="en-US" sz="2000" dirty="0">
                <a:solidFill>
                  <a:srgbClr val="7F5111"/>
                </a:solidFill>
                <a:latin typeface="+mn-lt"/>
                <a:ea typeface="+mn-ea"/>
                <a:cs typeface="+mn-cs"/>
              </a:rPr>
              <a:t>Documentation Specialists </a:t>
            </a:r>
          </a:p>
        </p:txBody>
      </p:sp>
    </p:spTree>
    <p:extLst>
      <p:ext uri="{BB962C8B-B14F-4D97-AF65-F5344CB8AC3E}">
        <p14:creationId xmlns:p14="http://schemas.microsoft.com/office/powerpoint/2010/main" val="190886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0"/>
          <p:cNvSpPr txBox="1">
            <a:spLocks noChangeArrowheads="1"/>
          </p:cNvSpPr>
          <p:nvPr/>
        </p:nvSpPr>
        <p:spPr bwMode="auto">
          <a:xfrm>
            <a:off x="5715000" y="6172200"/>
            <a:ext cx="2057400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Comic Sans MS" pitchFamily="66" charset="0"/>
              </a:rPr>
              <a:t>WWW Map for</a:t>
            </a:r>
          </a:p>
          <a:p>
            <a:pPr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Comic Sans MS" pitchFamily="66" charset="0"/>
              </a:rPr>
              <a:t>“Exotic Vacations”</a:t>
            </a:r>
          </a:p>
        </p:txBody>
      </p:sp>
      <p:sp>
        <p:nvSpPr>
          <p:cNvPr id="96259" name="Title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1066800"/>
          </a:xfrm>
        </p:spPr>
        <p:txBody>
          <a:bodyPr/>
          <a:lstStyle/>
          <a:p>
            <a:r>
              <a:rPr lang="en-US" dirty="0" smtClean="0"/>
              <a:t>MS/BS Dual Degree in </a:t>
            </a:r>
            <a:br>
              <a:rPr lang="en-US" dirty="0" smtClean="0"/>
            </a:br>
            <a:r>
              <a:rPr lang="en-US" dirty="0" smtClean="0"/>
              <a:t>Computer Science</a:t>
            </a:r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72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u="sng" dirty="0" smtClean="0"/>
              <a:t>BS/MS/CS  program:</a:t>
            </a:r>
            <a:r>
              <a:rPr lang="en-US" sz="2400" dirty="0" smtClean="0"/>
              <a:t> The complete accelerated Bachelor of Science/Master of Science in Computer Science Dual Degree Program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At the completion of the program the student receives both a BS in Computer Science and an MS in Computer Science. 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The student takes 12 credits fewer than if he/she would have obtained the degrees separately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BS/MS students take 12 credits of graduate courses during their senior year</a:t>
            </a:r>
          </a:p>
          <a:p>
            <a:pPr>
              <a:spcBef>
                <a:spcPts val="1200"/>
              </a:spcBef>
            </a:pPr>
            <a:endParaRPr lang="en-US" sz="28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1066800"/>
          </a:xfrm>
        </p:spPr>
        <p:txBody>
          <a:bodyPr/>
          <a:lstStyle/>
          <a:p>
            <a:r>
              <a:rPr lang="en-US" dirty="0" smtClean="0"/>
              <a:t>MS/BS Dual Degree in </a:t>
            </a:r>
            <a:br>
              <a:rPr lang="en-US" dirty="0" smtClean="0"/>
            </a:br>
            <a:r>
              <a:rPr lang="en-US" dirty="0" smtClean="0"/>
              <a:t>Data Analytics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543800" cy="4495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1" u="sng" dirty="0" smtClean="0"/>
              <a:t>BS/MS/DA  </a:t>
            </a:r>
            <a:r>
              <a:rPr lang="en-US" sz="2400" b="1" u="sng" dirty="0"/>
              <a:t>program:</a:t>
            </a:r>
            <a:r>
              <a:rPr lang="en-US" sz="2400" dirty="0"/>
              <a:t> The complete accelerated Bachelor of </a:t>
            </a:r>
            <a:r>
              <a:rPr lang="en-US" sz="2400" dirty="0" smtClean="0"/>
              <a:t>Science in Computer Science / Master </a:t>
            </a:r>
            <a:r>
              <a:rPr lang="en-US" sz="2400" dirty="0"/>
              <a:t>of Science in </a:t>
            </a:r>
            <a:r>
              <a:rPr lang="en-US" sz="2400" dirty="0" smtClean="0"/>
              <a:t>Data Analytics Dual </a:t>
            </a:r>
            <a:r>
              <a:rPr lang="en-US" sz="2400" dirty="0"/>
              <a:t>Degree Program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At the completion of the program </a:t>
            </a:r>
            <a:r>
              <a:rPr lang="en-US" sz="2400" dirty="0" smtClean="0"/>
              <a:t>the </a:t>
            </a:r>
            <a:r>
              <a:rPr lang="en-US" sz="2400" dirty="0"/>
              <a:t>student receives both a BS in Computer Science and an MS </a:t>
            </a:r>
            <a:r>
              <a:rPr lang="en-US" sz="2400" dirty="0" smtClean="0"/>
              <a:t> in Data Analytics. </a:t>
            </a:r>
            <a:endParaRPr lang="en-US" sz="2400" dirty="0"/>
          </a:p>
          <a:p>
            <a:pPr>
              <a:spcBef>
                <a:spcPts val="1200"/>
              </a:spcBef>
            </a:pPr>
            <a:r>
              <a:rPr lang="en-US" sz="2400" dirty="0" smtClean="0"/>
              <a:t>The </a:t>
            </a:r>
            <a:r>
              <a:rPr lang="en-US" sz="2400" dirty="0"/>
              <a:t>student takes 12 credits fewer than if he/she would have obtained the degrees separately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BS/MS students take 12 credits of graduate courses during their senior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6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wan_presentation_template_one">
  <a:themeElements>
    <a:clrScheme name="rowan_presentation_template_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Geneva"/>
        <a:cs typeface="Geneva"/>
      </a:majorFont>
      <a:minorFont>
        <a:latin typeface="Tahoma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eorgia" pitchFamily="-64" charset="0"/>
            <a:ea typeface="Geneva" pitchFamily="-64" charset="0"/>
            <a:cs typeface="Geneva" pitchFamily="-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Georgia" pitchFamily="-64" charset="0"/>
            <a:ea typeface="Geneva" pitchFamily="-64" charset="0"/>
            <a:cs typeface="Geneva" pitchFamily="-64" charset="0"/>
          </a:defRPr>
        </a:defPPr>
      </a:lstStyle>
    </a:lnDef>
  </a:objectDefaults>
  <a:extraClrSchemeLst>
    <a:extraClrScheme>
      <a:clrScheme name="rowan_presentation_template_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wan_presentation_template_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wan_presentation_template_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wan_presentation_template_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wan_presentation_template_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wan_presentation_template_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wan_presentation_template_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 Publications Server:Print Jobs:Print Jobs/Calendar 2008:08-110 Rowan Powerpoint Template (Beta):sources:rowan_presentation_template_one.pot</Template>
  <TotalTime>8099</TotalTime>
  <Words>1132</Words>
  <Application>Microsoft Office PowerPoint</Application>
  <PresentationFormat>On-screen Show (4:3)</PresentationFormat>
  <Paragraphs>186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Comic Sans MS</vt:lpstr>
      <vt:lpstr>Courier New</vt:lpstr>
      <vt:lpstr>Geneva</vt:lpstr>
      <vt:lpstr>Georgia</vt:lpstr>
      <vt:lpstr>Tahoma</vt:lpstr>
      <vt:lpstr>Trebuchet MS</vt:lpstr>
      <vt:lpstr>Wingdings</vt:lpstr>
      <vt:lpstr>rowan_presentation_template_one</vt:lpstr>
      <vt:lpstr>PowerPoint Presentation</vt:lpstr>
      <vt:lpstr>Computer Science Department </vt:lpstr>
      <vt:lpstr>Computer Science Department</vt:lpstr>
      <vt:lpstr>Overview of Programs</vt:lpstr>
      <vt:lpstr>B.S. in Computer Science</vt:lpstr>
      <vt:lpstr>B.S. in Computer Science</vt:lpstr>
      <vt:lpstr> B.A. in Computing and Informatics   </vt:lpstr>
      <vt:lpstr>MS/BS Dual Degree in  Computer Science</vt:lpstr>
      <vt:lpstr>MS/BS Dual Degree in  Data Analytics</vt:lpstr>
      <vt:lpstr>Masters Degree in CS from  Rowan University</vt:lpstr>
      <vt:lpstr>Masters Degree in DA from  Rowan University</vt:lpstr>
      <vt:lpstr>Faculty</vt:lpstr>
      <vt:lpstr>Faculty</vt:lpstr>
      <vt:lpstr>Faculty</vt:lpstr>
      <vt:lpstr>Faculty</vt:lpstr>
      <vt:lpstr>Faculty</vt:lpstr>
      <vt:lpstr>Selected Grants and Collaboration Projects</vt:lpstr>
      <vt:lpstr>Selected Grants and Collaboration Projects</vt:lpstr>
      <vt:lpstr>PowerPoint Presentation</vt:lpstr>
    </vt:vector>
  </TitlesOfParts>
  <Company>Rowan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orientation</dc:title>
  <dc:creator>Rowan University</dc:creator>
  <cp:lastModifiedBy>Myers, Della R</cp:lastModifiedBy>
  <cp:revision>343</cp:revision>
  <dcterms:created xsi:type="dcterms:W3CDTF">2008-04-16T19:26:43Z</dcterms:created>
  <dcterms:modified xsi:type="dcterms:W3CDTF">2017-10-30T16:05:09Z</dcterms:modified>
</cp:coreProperties>
</file>